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71" r:id="rId4"/>
    <p:sldId id="270" r:id="rId5"/>
    <p:sldId id="258" r:id="rId6"/>
    <p:sldId id="285" r:id="rId7"/>
    <p:sldId id="272" r:id="rId8"/>
    <p:sldId id="273" r:id="rId9"/>
    <p:sldId id="275" r:id="rId10"/>
    <p:sldId id="276" r:id="rId11"/>
    <p:sldId id="277" r:id="rId12"/>
    <p:sldId id="279" r:id="rId13"/>
    <p:sldId id="282" r:id="rId14"/>
    <p:sldId id="274" r:id="rId15"/>
    <p:sldId id="265" r:id="rId16"/>
    <p:sldId id="286" r:id="rId17"/>
    <p:sldId id="278" r:id="rId18"/>
    <p:sldId id="281" r:id="rId19"/>
  </p:sldIdLst>
  <p:sldSz cx="12192000" cy="6858000"/>
  <p:notesSz cx="6797675" cy="9874250"/>
  <p:embeddedFontLst>
    <p:embeddedFont>
      <p:font typeface="Calibri" panose="020F0502020204030204" pitchFamily="34" charset="0"/>
      <p:regular r:id="rId21"/>
      <p:bold r:id="rId22"/>
      <p:italic r:id="rId23"/>
      <p:boldItalic r:id="rId24"/>
    </p:embeddedFont>
    <p:embeddedFont>
      <p:font typeface="Open Sans SemiBold" panose="020B0706030804020204" pitchFamily="34" charset="0"/>
      <p:regular r:id="rId25"/>
      <p:bold r:id="rId26"/>
      <p:italic r:id="rId27"/>
      <p:boldItalic r:id="rId28"/>
    </p:embeddedFont>
    <p:embeddedFont>
      <p:font typeface="Verdana" panose="020B060403050404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iUR/hL5cZ6MkkFeDM/abvwI4O4lA=="/>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AF29C1-2343-3B53-A1EE-E28CD6B1DB79}" name="Carol Williams (CHC - NWCHC)" initials="CW(N" userId="S::Carol.Williams63@wales.nhs.uk::9811407c-3a28-452b-8aee-2dcd539b4c66" providerId="AD"/>
  <p188:author id="{2B7C94C3-2800-5129-8FD9-532FE2561762}" name="Alyson Thomas" initials="AT" userId="S::alyson.thomas@llaiscymru.org::19f64cca-d4b4-4c7d-a0e4-7d4cda523c3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892" autoAdjust="0"/>
    <p:restoredTop sz="94660"/>
  </p:normalViewPr>
  <p:slideViewPr>
    <p:cSldViewPr snapToGrid="0">
      <p:cViewPr varScale="1">
        <p:scale>
          <a:sx n="62" d="100"/>
          <a:sy n="62" d="100"/>
        </p:scale>
        <p:origin x="29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42"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542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542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378825"/>
            <a:ext cx="2945659" cy="49542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79768" y="4751983"/>
            <a:ext cx="5438140" cy="3887986"/>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Staff – CHC staff transferring over plus more staff to help support an expanded remit across health and social care. </a:t>
            </a:r>
            <a:endParaRPr dirty="0"/>
          </a:p>
          <a:p>
            <a:pPr marL="0" lvl="0" indent="0" algn="l" rtl="0">
              <a:spcBef>
                <a:spcPts val="0"/>
              </a:spcBef>
              <a:spcAft>
                <a:spcPts val="0"/>
              </a:spcAft>
              <a:buNone/>
            </a:pPr>
            <a:r>
              <a:rPr lang="en-GB" dirty="0"/>
              <a:t>Volunteers – people living in and representing local communities </a:t>
            </a: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2227134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Staff – CHC staff transferring over plus more staff to help support an expanded remit across health and social care. </a:t>
            </a:r>
            <a:endParaRPr dirty="0"/>
          </a:p>
          <a:p>
            <a:pPr marL="0" lvl="0" indent="0" algn="l" rtl="0">
              <a:spcBef>
                <a:spcPts val="0"/>
              </a:spcBef>
              <a:spcAft>
                <a:spcPts val="0"/>
              </a:spcAft>
              <a:buNone/>
            </a:pPr>
            <a:r>
              <a:rPr lang="en-GB" dirty="0"/>
              <a:t>Volunteers – people living in and representing local communities </a:t>
            </a: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396282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nSpc>
                <a:spcPct val="107000"/>
              </a:lnSpc>
              <a:spcAft>
                <a:spcPts val="800"/>
              </a:spcAft>
            </a:pPr>
            <a:r>
              <a:rPr lang="en-GB" sz="1200" dirty="0" err="1">
                <a:effectLst/>
                <a:latin typeface="+mn-lt"/>
                <a:ea typeface="Calibri" panose="020F0502020204030204" pitchFamily="34" charset="0"/>
                <a:cs typeface="Times New Roman" panose="02020603050405020304" pitchFamily="18" charset="0"/>
              </a:rPr>
              <a:t>Tawel</a:t>
            </a:r>
            <a:r>
              <a:rPr lang="en-GB" sz="1200" dirty="0">
                <a:effectLst/>
                <a:latin typeface="+mn-lt"/>
                <a:ea typeface="Calibri" panose="020F0502020204030204" pitchFamily="34" charset="0"/>
                <a:cs typeface="Times New Roman" panose="02020603050405020304" pitchFamily="18" charset="0"/>
              </a:rPr>
              <a:t> Fan was a mental health ward looking after dementia patients. Allegations of ill-treatment were acknowledged by the board in December 2013. An independent report into the charges, by NHS executive and midwifery expert Donna Ockenden, the Ockenden Report was made public, with the summary branding of what took place on the ward as “institutional abuse”. </a:t>
            </a:r>
          </a:p>
          <a:p>
            <a:pPr>
              <a:lnSpc>
                <a:spcPct val="107000"/>
              </a:lnSpc>
              <a:spcAft>
                <a:spcPts val="800"/>
              </a:spcAft>
            </a:pPr>
            <a:r>
              <a:rPr lang="en-GB" sz="1200" dirty="0">
                <a:effectLst/>
                <a:latin typeface="+mn-lt"/>
                <a:ea typeface="Calibri" panose="020F0502020204030204" pitchFamily="34" charset="0"/>
                <a:cs typeface="Times New Roman" panose="02020603050405020304" pitchFamily="18" charset="0"/>
              </a:rPr>
              <a:t>It catalogued distressing tales of dementia patients left to roam unsupervised, others being locked in rooms, some lying in their own faeces and urine, and records being altered. It later transpired there were 108 individual </a:t>
            </a:r>
            <a:r>
              <a:rPr lang="en-GB" sz="1200" dirty="0" err="1">
                <a:effectLst/>
                <a:latin typeface="+mn-lt"/>
                <a:ea typeface="Calibri" panose="020F0502020204030204" pitchFamily="34" charset="0"/>
                <a:cs typeface="Times New Roman" panose="02020603050405020304" pitchFamily="18" charset="0"/>
              </a:rPr>
              <a:t>Tawel</a:t>
            </a:r>
            <a:r>
              <a:rPr lang="en-GB" sz="1200" dirty="0">
                <a:effectLst/>
                <a:latin typeface="+mn-lt"/>
                <a:ea typeface="Calibri" panose="020F0502020204030204" pitchFamily="34" charset="0"/>
                <a:cs typeface="Times New Roman" panose="02020603050405020304" pitchFamily="18" charset="0"/>
              </a:rPr>
              <a:t> Fan patient cases warranting investigation.   A second report, costing more than £2m and conducted by now defunct private consultancy firm HASCAS, later looked into the individual cases – controversially finding no institutional abuse had taken place. </a:t>
            </a:r>
          </a:p>
          <a:p>
            <a:pPr>
              <a:lnSpc>
                <a:spcPct val="115000"/>
              </a:lnSpc>
            </a:pPr>
            <a:r>
              <a:rPr lang="en-GB" sz="1200" dirty="0">
                <a:effectLst/>
                <a:latin typeface="+mn-lt"/>
                <a:ea typeface="Calibri" panose="020F0502020204030204" pitchFamily="34" charset="0"/>
                <a:cs typeface="Times New Roman" panose="02020603050405020304" pitchFamily="18" charset="0"/>
              </a:rPr>
              <a:t>In 2022 the ICO instructed BCUHB to release the Holden Report – this report undertaken in 2013 outlined the key messages contained in Ockenden and, potentially, prevented the problems at </a:t>
            </a:r>
            <a:r>
              <a:rPr lang="en-GB" sz="1200" dirty="0" err="1">
                <a:effectLst/>
                <a:latin typeface="+mn-lt"/>
                <a:ea typeface="Calibri" panose="020F0502020204030204" pitchFamily="34" charset="0"/>
                <a:cs typeface="Times New Roman" panose="02020603050405020304" pitchFamily="18" charset="0"/>
              </a:rPr>
              <a:t>Tawel</a:t>
            </a:r>
            <a:r>
              <a:rPr lang="en-GB" sz="1200" dirty="0">
                <a:effectLst/>
                <a:latin typeface="+mn-lt"/>
                <a:ea typeface="Calibri" panose="020F0502020204030204" pitchFamily="34" charset="0"/>
                <a:cs typeface="Times New Roman" panose="02020603050405020304" pitchFamily="18" charset="0"/>
              </a:rPr>
              <a:t> Fan.  There were a number of other reports over this period that highlighted problems but their recommendations were never implemented.  BCUHB have undertaken to produce an action plan that aggregates all of the recommendations of the many reports.  We await sight of this</a:t>
            </a:r>
            <a:r>
              <a:rPr lang="en-GB" sz="1200" dirty="0">
                <a:latin typeface="+mn-lt"/>
                <a:ea typeface="Calibri" panose="020F0502020204030204" pitchFamily="34" charset="0"/>
                <a:cs typeface="Times New Roman" panose="02020603050405020304" pitchFamily="18" charset="0"/>
              </a:rPr>
              <a:t> plan.</a:t>
            </a:r>
            <a:endParaRPr lang="en-GB" sz="1200" dirty="0">
              <a:effectLst/>
              <a:latin typeface="+mn-lt"/>
              <a:ea typeface="Calibri" panose="020F0502020204030204" pitchFamily="34" charset="0"/>
              <a:cs typeface="Times New Roman" panose="02020603050405020304" pitchFamily="18" charset="0"/>
            </a:endParaRPr>
          </a:p>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49327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gn="l" fontAlgn="base"/>
            <a:r>
              <a:rPr lang="en-GB" sz="1200" b="0" i="0" dirty="0">
                <a:solidFill>
                  <a:srgbClr val="141414"/>
                </a:solidFill>
                <a:effectLst/>
                <a:latin typeface="+mj-lt"/>
              </a:rPr>
              <a:t>Against the advice of North Wales CHC, the health board declined to undertake an engagement, preferring to rely on a </a:t>
            </a:r>
            <a:r>
              <a:rPr lang="en-GB" sz="1200" b="0" i="0" dirty="0" err="1">
                <a:solidFill>
                  <a:srgbClr val="141414"/>
                </a:solidFill>
                <a:effectLst/>
                <a:latin typeface="+mj-lt"/>
              </a:rPr>
              <a:t>consulation</a:t>
            </a:r>
            <a:r>
              <a:rPr lang="en-GB" sz="1200" b="0" i="0" dirty="0">
                <a:solidFill>
                  <a:srgbClr val="141414"/>
                </a:solidFill>
                <a:effectLst/>
                <a:latin typeface="+mj-lt"/>
              </a:rPr>
              <a:t> from 8 years earlier.</a:t>
            </a:r>
          </a:p>
          <a:p>
            <a:pPr algn="l" fontAlgn="base"/>
            <a:endParaRPr lang="en-GB" sz="300" dirty="0">
              <a:solidFill>
                <a:srgbClr val="141414"/>
              </a:solidFill>
              <a:latin typeface="+mj-lt"/>
            </a:endParaRPr>
          </a:p>
          <a:p>
            <a:pPr algn="l" fontAlgn="base"/>
            <a:r>
              <a:rPr lang="en-GB" sz="1200" b="0" i="0" dirty="0">
                <a:solidFill>
                  <a:srgbClr val="141414"/>
                </a:solidFill>
                <a:effectLst/>
                <a:latin typeface="+mj-lt"/>
              </a:rPr>
              <a:t>Following the centralisation NW CHC began to receive many complaints and concerns about the quality of vascular care and the difficulty in accessing treatment.   NW CHC to the decision to undertake a series of Safe Space events across North Wales.  These events were attended by hundreds of local people and NHS staff. </a:t>
            </a:r>
          </a:p>
          <a:p>
            <a:pPr algn="l" fontAlgn="base"/>
            <a:endParaRPr lang="en-GB" sz="300" dirty="0">
              <a:solidFill>
                <a:srgbClr val="141414"/>
              </a:solidFill>
              <a:latin typeface="+mj-lt"/>
            </a:endParaRPr>
          </a:p>
          <a:p>
            <a:pPr algn="l" fontAlgn="base"/>
            <a:r>
              <a:rPr lang="en-GB" sz="1200" b="0" i="0" dirty="0">
                <a:solidFill>
                  <a:srgbClr val="141414"/>
                </a:solidFill>
                <a:effectLst/>
                <a:latin typeface="+mj-lt"/>
              </a:rPr>
              <a:t>Our report detailed dozens of concerning incidents and it was clear that patients had no confidence in the health board to deliver safe or timely vascular care.  In the rush to open the new specialist centre, care quality had been severely compromised.</a:t>
            </a:r>
          </a:p>
          <a:p>
            <a:pPr fontAlgn="base"/>
            <a:endParaRPr lang="en-GB" sz="300" dirty="0">
              <a:solidFill>
                <a:srgbClr val="141414"/>
              </a:solidFill>
              <a:latin typeface="+mj-lt"/>
            </a:endParaRPr>
          </a:p>
          <a:p>
            <a:pPr fontAlgn="base"/>
            <a:r>
              <a:rPr lang="en-GB" sz="1200" dirty="0">
                <a:solidFill>
                  <a:srgbClr val="141414"/>
                </a:solidFill>
                <a:latin typeface="+mj-lt"/>
              </a:rPr>
              <a:t>As a direct result of the CHC report, BCUHB commissioned the Royal College of Surgeons to conduct an independent review.</a:t>
            </a:r>
            <a:endParaRPr lang="en-GB" sz="1100" dirty="0">
              <a:effectLst/>
              <a:latin typeface="+mn-lt"/>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vascular bed capacity and associated nursing resources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on-call arrangements for MD review at spoke sites and timeliness of reviews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return of spoke services wherever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current lack of an effective diabetic foot pathway and need to establish a foot MDT at each site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clarification of admission arrangements at spoke sites - with diabetic foot sepsis to be treated locally whenever possible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lack of clarity on pathways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need to strengthen clinical governance arrangements at all sites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1200" dirty="0">
                <a:effectLst/>
                <a:latin typeface="Arial" panose="020B0604020202020204" pitchFamily="34" charset="0"/>
                <a:ea typeface="Calibri" panose="020F0502020204030204" pitchFamily="34" charset="0"/>
                <a:cs typeface="Times New Roman" panose="02020603050405020304" pitchFamily="18" charset="0"/>
              </a:rPr>
              <a:t>establishing strong clinical leadership and effective team working across the vascular service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lvl="0" indent="-228600" algn="l" rtl="0">
              <a:spcBef>
                <a:spcPts val="0"/>
              </a:spcBef>
              <a:spcAft>
                <a:spcPts val="0"/>
              </a:spcAft>
              <a:buClr>
                <a:schemeClr val="dk1"/>
              </a:buClr>
              <a:buSzPts val="1200"/>
              <a:buFont typeface="Calibri"/>
              <a:buAutoNum type="arabicPeriod"/>
            </a:pPr>
            <a:endParaRPr lang="en-GB" dirty="0"/>
          </a:p>
          <a:p>
            <a:r>
              <a:rPr lang="en-GB" sz="1200" dirty="0">
                <a:effectLst/>
                <a:latin typeface="Arial" panose="020B0604020202020204" pitchFamily="34" charset="0"/>
                <a:ea typeface="Calibri" panose="020F0502020204030204" pitchFamily="34" charset="0"/>
                <a:cs typeface="Times New Roman" panose="02020603050405020304" pitchFamily="18" charset="0"/>
              </a:rPr>
              <a:t>Following two “Never Events” in </a:t>
            </a:r>
            <a:r>
              <a:rPr lang="en-GB" sz="1200" dirty="0">
                <a:latin typeface="Arial" panose="020B0604020202020204" pitchFamily="34" charset="0"/>
                <a:ea typeface="Calibri" panose="020F0502020204030204" pitchFamily="34" charset="0"/>
                <a:cs typeface="Times New Roman" panose="02020603050405020304" pitchFamily="18" charset="0"/>
              </a:rPr>
              <a:t>late 2022, </a:t>
            </a:r>
            <a:r>
              <a:rPr lang="en-GB" sz="1200" dirty="0">
                <a:effectLst/>
                <a:latin typeface="Arial" panose="020B0604020202020204" pitchFamily="34" charset="0"/>
                <a:ea typeface="Calibri" panose="020F0502020204030204" pitchFamily="34" charset="0"/>
                <a:cs typeface="Times New Roman" panose="02020603050405020304" pitchFamily="18" charset="0"/>
              </a:rPr>
              <a:t>the Minister for Health and Social Services provided the health board with a ‘clear warning’ that if recommendations from the RCS reviews were not ‘sufficiently addressed’ within three months.  </a:t>
            </a:r>
          </a:p>
          <a:p>
            <a:endParaRPr lang="en-GB" sz="1200" dirty="0">
              <a:latin typeface="Arial" panose="020B060402020202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This month HIW issued a report on vascular services showing improvement but the full 9 recommendations have not yet been completed.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Arial" panose="020B0604020202020204" pitchFamily="34" charset="0"/>
                <a:ea typeface="Calibri" panose="020F0502020204030204" pitchFamily="34" charset="0"/>
                <a:cs typeface="Times New Roman" panose="02020603050405020304" pitchFamily="18" charset="0"/>
              </a:rPr>
              <a:t>Overall, patients have paid the price for the slow progress towards service recovery since the failings were acknowledged following the CHCs Safe Space Report in Spring 2020.</a:t>
            </a:r>
          </a:p>
          <a:p>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p>
            <a:r>
              <a:rPr lang="en-GB" sz="1400" dirty="0">
                <a:latin typeface="Arial" panose="020B0604020202020204" pitchFamily="34" charset="0"/>
                <a:ea typeface="Calibri" panose="020F0502020204030204" pitchFamily="34" charset="0"/>
                <a:cs typeface="Times New Roman" panose="02020603050405020304" pitchFamily="18" charset="0"/>
              </a:rPr>
              <a:t>Very recently BCUHB has issued letters to those patients (</a:t>
            </a:r>
            <a:r>
              <a:rPr lang="en-GB" sz="1400" i="1" dirty="0">
                <a:latin typeface="Arial" panose="020B0604020202020204" pitchFamily="34" charset="0"/>
                <a:ea typeface="Calibri" panose="020F0502020204030204" pitchFamily="34" charset="0"/>
                <a:cs typeface="Times New Roman" panose="02020603050405020304" pitchFamily="18" charset="0"/>
              </a:rPr>
              <a:t>around 47 currently</a:t>
            </a:r>
            <a:r>
              <a:rPr lang="en-GB" sz="1400" dirty="0">
                <a:latin typeface="Arial" panose="020B0604020202020204" pitchFamily="34" charset="0"/>
                <a:ea typeface="Calibri" panose="020F0502020204030204" pitchFamily="34" charset="0"/>
                <a:cs typeface="Times New Roman" panose="02020603050405020304" pitchFamily="18" charset="0"/>
              </a:rPr>
              <a:t>) covered by the RCS review.  They admit to causing “</a:t>
            </a:r>
            <a:r>
              <a:rPr lang="en-GB" sz="1400" i="1" dirty="0">
                <a:latin typeface="Arial" panose="020B0604020202020204" pitchFamily="34" charset="0"/>
                <a:ea typeface="Calibri" panose="020F0502020204030204" pitchFamily="34" charset="0"/>
                <a:cs typeface="Times New Roman" panose="02020603050405020304" pitchFamily="18" charset="0"/>
              </a:rPr>
              <a:t>harm</a:t>
            </a:r>
            <a:r>
              <a:rPr lang="en-GB" sz="1400" dirty="0">
                <a:latin typeface="Arial" panose="020B0604020202020204" pitchFamily="34" charset="0"/>
                <a:ea typeface="Calibri" panose="020F0502020204030204" pitchFamily="34" charset="0"/>
                <a:cs typeface="Times New Roman" panose="02020603050405020304" pitchFamily="18" charset="0"/>
              </a:rPr>
              <a:t>” and offer to initiate the NHS Wales Redress procedures.</a:t>
            </a:r>
          </a:p>
          <a:p>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r>
              <a:rPr lang="en-GB" sz="1400" dirty="0">
                <a:latin typeface="Arial" panose="020B0604020202020204" pitchFamily="34" charset="0"/>
                <a:ea typeface="Calibri" panose="020F0502020204030204" pitchFamily="34" charset="0"/>
                <a:cs typeface="Times New Roman" panose="02020603050405020304" pitchFamily="18" charset="0"/>
              </a:rPr>
              <a:t>Through BCUHB, </a:t>
            </a:r>
            <a:r>
              <a:rPr lang="en-GB" sz="1400" dirty="0" err="1">
                <a:latin typeface="Arial" panose="020B0604020202020204" pitchFamily="34" charset="0"/>
                <a:ea typeface="Calibri" panose="020F0502020204030204" pitchFamily="34" charset="0"/>
                <a:cs typeface="Times New Roman" panose="02020603050405020304" pitchFamily="18" charset="0"/>
              </a:rPr>
              <a:t>Llais</a:t>
            </a:r>
            <a:r>
              <a:rPr lang="en-GB" sz="1400" dirty="0">
                <a:latin typeface="Arial" panose="020B0604020202020204" pitchFamily="34" charset="0"/>
                <a:ea typeface="Calibri" panose="020F0502020204030204" pitchFamily="34" charset="0"/>
                <a:cs typeface="Times New Roman" panose="02020603050405020304" pitchFamily="18" charset="0"/>
              </a:rPr>
              <a:t> has offered to provide advice and support.  We have been asked to facilitate workshops, group meetings and support with the concerns process.  This is something we did for the </a:t>
            </a:r>
            <a:r>
              <a:rPr lang="en-GB" sz="1400" dirty="0" err="1">
                <a:latin typeface="Arial" panose="020B0604020202020204" pitchFamily="34" charset="0"/>
                <a:ea typeface="Calibri" panose="020F0502020204030204" pitchFamily="34" charset="0"/>
                <a:cs typeface="Times New Roman" panose="02020603050405020304" pitchFamily="18" charset="0"/>
              </a:rPr>
              <a:t>Tawel</a:t>
            </a:r>
            <a:r>
              <a:rPr lang="en-GB" sz="1400" dirty="0">
                <a:latin typeface="Arial" panose="020B0604020202020204" pitchFamily="34" charset="0"/>
                <a:ea typeface="Calibri" panose="020F0502020204030204" pitchFamily="34" charset="0"/>
                <a:cs typeface="Times New Roman" panose="02020603050405020304" pitchFamily="18" charset="0"/>
              </a:rPr>
              <a:t> Fan Families.</a:t>
            </a:r>
          </a:p>
          <a:p>
            <a:endParaRPr lang="en-GB" sz="1400" dirty="0">
              <a:effectLst/>
              <a:latin typeface="Arial" panose="020B0604020202020204" pitchFamily="34" charset="0"/>
              <a:ea typeface="Calibri" panose="020F0502020204030204" pitchFamily="34" charset="0"/>
              <a:cs typeface="Times New Roman" panose="02020603050405020304" pitchFamily="18" charset="0"/>
            </a:endParaRPr>
          </a:p>
          <a:p>
            <a:r>
              <a:rPr lang="en-GB" sz="1400" dirty="0">
                <a:latin typeface="Arial" panose="020B0604020202020204" pitchFamily="34" charset="0"/>
                <a:ea typeface="Calibri" panose="020F0502020204030204" pitchFamily="34" charset="0"/>
                <a:cs typeface="Times New Roman" panose="02020603050405020304" pitchFamily="18" charset="0"/>
              </a:rPr>
              <a:t>Later this year, the Coroner will open an Article 2 inquest on the vascular deaths</a:t>
            </a:r>
            <a:endParaRPr lang="en-GB" sz="1400" dirty="0">
              <a:effectLst/>
              <a:latin typeface="+mn-lt"/>
              <a:ea typeface="Calibri" panose="020F0502020204030204" pitchFamily="34" charset="0"/>
              <a:cs typeface="Times New Roman" panose="02020603050405020304" pitchFamily="18" charset="0"/>
            </a:endParaRPr>
          </a:p>
          <a:p>
            <a:endParaRPr lang="en-GB" sz="1400" b="1" dirty="0">
              <a:effectLst/>
              <a:latin typeface="+mn-lt"/>
              <a:ea typeface="Calibri" panose="020F0502020204030204" pitchFamily="34" charset="0"/>
              <a:cs typeface="Times New Roman" panose="02020603050405020304" pitchFamily="18" charset="0"/>
            </a:endParaRPr>
          </a:p>
          <a:p>
            <a:pPr marL="0" lvl="0" indent="0" algn="l" rtl="0">
              <a:spcBef>
                <a:spcPts val="0"/>
              </a:spcBef>
              <a:spcAft>
                <a:spcPts val="0"/>
              </a:spcAft>
              <a:buClr>
                <a:schemeClr val="dk1"/>
              </a:buClr>
              <a:buSzPts val="1200"/>
              <a:buFont typeface="Calibri"/>
              <a:buNone/>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655051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BCUHB have recently temporarily</a:t>
            </a:r>
            <a:r>
              <a:rPr lang="en-GB" sz="1200" dirty="0">
                <a:latin typeface="Arial" panose="020B0604020202020204" pitchFamily="34" charset="0"/>
                <a:ea typeface="Calibri" panose="020F0502020204030204" pitchFamily="34" charset="0"/>
                <a:cs typeface="Times New Roman" panose="02020603050405020304" pitchFamily="18" charset="0"/>
              </a:rPr>
              <a:t> </a:t>
            </a:r>
            <a:r>
              <a:rPr lang="en-GB" sz="1200" dirty="0">
                <a:effectLst/>
                <a:latin typeface="Arial" panose="020B0604020202020204" pitchFamily="34" charset="0"/>
                <a:ea typeface="Calibri" panose="020F0502020204030204" pitchFamily="34" charset="0"/>
                <a:cs typeface="Times New Roman" panose="02020603050405020304" pitchFamily="18" charset="0"/>
              </a:rPr>
              <a:t>closed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Tywyn</a:t>
            </a:r>
            <a:r>
              <a:rPr lang="en-GB" sz="1200" dirty="0">
                <a:effectLst/>
                <a:latin typeface="Arial" panose="020B0604020202020204" pitchFamily="34" charset="0"/>
                <a:ea typeface="Calibri" panose="020F0502020204030204" pitchFamily="34" charset="0"/>
                <a:cs typeface="Times New Roman" panose="02020603050405020304" pitchFamily="18" charset="0"/>
              </a:rPr>
              <a:t> Community Hospital in order to better staff Dolgellau Hospital – both were seriously and dangerously under-staffed and the decision was taken to move all available staff to Dolgellau to keep one of the hospitals open.  </a:t>
            </a:r>
          </a:p>
          <a:p>
            <a:pPr>
              <a:lnSpc>
                <a:spcPct val="115000"/>
              </a:lnSpc>
            </a:pPr>
            <a:endParaRPr lang="en-GB" sz="12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This may only be a temporary solution as a number of the nurses have delayed retirement.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3673100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Primary care ophthalmology - National Terms of Service</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Diabetic eye screening - To implement the UK NSC and Welsh Government policy change by implementing a low-risk recall pathway in the diabetic eye screening service so that those participants defined as low risk will be offered screening every two years compared to an annual offer.</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Wales Fertility </a:t>
            </a:r>
            <a:r>
              <a:rPr lang="en-GB" sz="1200" b="0" i="0" u="none" strike="noStrike"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Servics</a:t>
            </a: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 Wales Fertility Services and Swansea Bay Health Board</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Penrhyn Bay GP practice - Changes to designated boundary.  Some patients offered alternative GP practices</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Paediatric radiotherapy move - A change to the pathway for conventional radiotherapy for paediatric patients under the care of Alder Hey Children’s Hospital. The transition to the new pathway is currently expected to go live on 3rd April 2023</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MIU </a:t>
            </a:r>
            <a:r>
              <a:rPr lang="en-GB" sz="1200" b="0" i="0" u="none" strike="noStrike"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Alltwen</a:t>
            </a: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 Closure of MIU services at </a:t>
            </a:r>
            <a:r>
              <a:rPr lang="en-GB" sz="1200" b="0" i="0" u="none" strike="noStrike" dirty="0" err="1">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Alltwen</a:t>
            </a: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 overnight at 20:00hrs on Friday the 19th of May and then service hours to change from 08:00hrs to 12 midnight on Saturday the 20th and Sunday the 21st of May.</a:t>
            </a:r>
            <a:endParaRPr lang="en-GB" sz="1200" b="0" i="0" u="none" strike="noStrike" dirty="0">
              <a:effectLst/>
              <a:latin typeface="Arial" panose="020B0604020202020204" pitchFamily="34" charset="0"/>
            </a:endParaRPr>
          </a:p>
          <a:p>
            <a:pPr marR="0" algn="l" rtl="0" fontAlgn="t">
              <a:lnSpc>
                <a:spcPct val="107000"/>
              </a:lnSpc>
              <a:spcBef>
                <a:spcPts val="0"/>
              </a:spcBef>
              <a:spcAft>
                <a:spcPts val="800"/>
              </a:spcAft>
            </a:pPr>
            <a:r>
              <a:rPr lang="en-GB" sz="1200" b="0" i="0" u="none" strike="noStrike" dirty="0">
                <a:solidFill>
                  <a:srgbClr val="000000"/>
                </a:solidFill>
                <a:effectLst/>
                <a:latin typeface="Verdana" panose="020B0604030504040204" pitchFamily="34" charset="0"/>
                <a:ea typeface="Times New Roman" panose="02020603050405020304" pitchFamily="18" charset="0"/>
                <a:cs typeface="Calibri" panose="020F0502020204030204" pitchFamily="34" charset="0"/>
              </a:rPr>
              <a:t>Oncology services - Patients with diagnosed colorectal cancer (anal and rectum) requiring radiotherapy to receive treatment in Clatterbridge PPJV (Private Patient Joint Venture).</a:t>
            </a:r>
            <a:endParaRPr lang="en-GB" sz="1200" b="0" i="0" u="none" strike="noStrike" dirty="0">
              <a:effectLst/>
              <a:latin typeface="Arial" panose="020B0604020202020204" pitchFamily="34" charset="0"/>
            </a:endParaRPr>
          </a:p>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68654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683475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10: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10: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chemeClr val="dk1"/>
              </a:buClr>
              <a:buSzPts val="1200"/>
              <a:buFont typeface="Calibri"/>
              <a:buAutoNum type="arabicPeriod"/>
            </a:pPr>
            <a:endParaRPr dirty="0"/>
          </a:p>
        </p:txBody>
      </p:sp>
      <p:sp>
        <p:nvSpPr>
          <p:cNvPr id="213" name="Google Shape;213;p10: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9531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Introduce yourself, your background and how and why you got involved with Llias. </a:t>
            </a:r>
            <a:endParaRPr/>
          </a:p>
          <a:p>
            <a:pPr marL="0" lvl="0" indent="0" algn="l" rtl="0">
              <a:spcBef>
                <a:spcPts val="0"/>
              </a:spcBef>
              <a:spcAft>
                <a:spcPts val="0"/>
              </a:spcAft>
              <a:buNone/>
            </a:pPr>
            <a:endParaRPr/>
          </a:p>
          <a:p>
            <a:pPr marL="0" lvl="0" indent="0" algn="l" rtl="0">
              <a:spcBef>
                <a:spcPts val="0"/>
              </a:spcBef>
              <a:spcAft>
                <a:spcPts val="0"/>
              </a:spcAft>
              <a:buNone/>
            </a:pPr>
            <a:r>
              <a:rPr lang="en-GB"/>
              <a:t>Explain what will be covered today:</a:t>
            </a:r>
            <a:endParaRPr/>
          </a:p>
          <a:p>
            <a:pPr marL="0" lvl="0" indent="0" algn="l" rtl="0">
              <a:spcBef>
                <a:spcPts val="0"/>
              </a:spcBef>
              <a:spcAft>
                <a:spcPts val="0"/>
              </a:spcAft>
              <a:buNone/>
            </a:pPr>
            <a:r>
              <a:rPr lang="en-GB"/>
              <a:t>What, who and how…. </a:t>
            </a:r>
            <a:endParaRPr/>
          </a:p>
          <a:p>
            <a:pPr marL="0" lvl="0" indent="0" algn="l" rtl="0">
              <a:spcBef>
                <a:spcPts val="0"/>
              </a:spcBef>
              <a:spcAft>
                <a:spcPts val="0"/>
              </a:spcAft>
              <a:buNone/>
            </a:pPr>
            <a:endParaRPr/>
          </a:p>
        </p:txBody>
      </p:sp>
      <p:sp>
        <p:nvSpPr>
          <p:cNvPr id="95" name="Google Shape;95;p2: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Staff – CHC staff transferring over plus more staff to help support an expanded remit across health and social care. </a:t>
            </a:r>
            <a:endParaRPr/>
          </a:p>
          <a:p>
            <a:pPr marL="0" lvl="0" indent="0" algn="l" rtl="0">
              <a:spcBef>
                <a:spcPts val="0"/>
              </a:spcBef>
              <a:spcAft>
                <a:spcPts val="0"/>
              </a:spcAft>
              <a:buNone/>
            </a:pPr>
            <a:r>
              <a:rPr lang="en-GB"/>
              <a:t>Volunteers – people living in and representing local communities </a:t>
            </a:r>
            <a:endParaRPr/>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503794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Reference to the legal name.. ‘you may know us by another name’… Citizen Voice Body for Health and Social Services Wales. Explain our operational name will be Llais, ties to our Welsh identity and reflects our more modern, relatable and less formal approach. </a:t>
            </a:r>
            <a:endParaRPr/>
          </a:p>
        </p:txBody>
      </p:sp>
      <p:sp>
        <p:nvSpPr>
          <p:cNvPr id="105" name="Google Shape;105;p3: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extLst>
      <p:ext uri="{BB962C8B-B14F-4D97-AF65-F5344CB8AC3E}">
        <p14:creationId xmlns:p14="http://schemas.microsoft.com/office/powerpoint/2010/main" val="1556894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Reference to the legal name.. ‘you may know us by another name’… Citizen Voice Body for Health and Social Services Wales. Explain our operational name will be Llais, ties to our Welsh identity and reflects our more modern, relatable and less formal approach. </a:t>
            </a:r>
            <a:endParaRPr/>
          </a:p>
        </p:txBody>
      </p:sp>
      <p:sp>
        <p:nvSpPr>
          <p:cNvPr id="105" name="Google Shape;105;p3: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3: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Governance and board effectiveness.</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Workforce and organisational development </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Finance and audit</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Compassionate leadership and culture</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Clinical governance, patient experience and safety</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Operational delivery </a:t>
            </a:r>
          </a:p>
          <a:p>
            <a:pPr marL="285750" lvl="0" indent="-285750">
              <a:lnSpc>
                <a:spcPct val="115000"/>
              </a:lnSpc>
              <a:buFont typeface="Arial" panose="020B0604020202020204" pitchFamily="34" charset="0"/>
              <a:buChar char="•"/>
            </a:pPr>
            <a:r>
              <a:rPr lang="en-GB" sz="1200" dirty="0">
                <a:effectLst/>
                <a:latin typeface="+mn-lt"/>
                <a:ea typeface="Calibri" panose="020F0502020204030204" pitchFamily="34" charset="0"/>
                <a:cs typeface="Times New Roman" panose="02020603050405020304" pitchFamily="18" charset="0"/>
              </a:rPr>
              <a:t>Planning and service transformation</a:t>
            </a:r>
            <a:endParaRPr lang="en-GB" sz="400" dirty="0">
              <a:effectLst/>
              <a:latin typeface="+mn-lt"/>
              <a:ea typeface="Calibri" panose="020F0502020204030204" pitchFamily="34" charset="0"/>
              <a:cs typeface="Times New Roman" panose="02020603050405020304" pitchFamily="18" charset="0"/>
            </a:endParaRPr>
          </a:p>
          <a:p>
            <a:pPr>
              <a:lnSpc>
                <a:spcPct val="115000"/>
              </a:lnSpc>
            </a:pPr>
            <a:r>
              <a:rPr lang="en-GB" sz="400" b="1" dirty="0">
                <a:effectLst/>
                <a:latin typeface="+mn-lt"/>
                <a:ea typeface="Calibri" panose="020F0502020204030204" pitchFamily="34" charset="0"/>
                <a:cs typeface="Times New Roman" panose="02020603050405020304" pitchFamily="18" charset="0"/>
              </a:rPr>
              <a:t> </a:t>
            </a:r>
            <a:endParaRPr lang="en-GB" sz="400" dirty="0">
              <a:effectLst/>
              <a:latin typeface="+mn-lt"/>
              <a:ea typeface="Calibri" panose="020F0502020204030204" pitchFamily="34" charset="0"/>
              <a:cs typeface="Times New Roman" panose="02020603050405020304" pitchFamily="18" charset="0"/>
            </a:endParaRPr>
          </a:p>
          <a:p>
            <a:pPr>
              <a:lnSpc>
                <a:spcPct val="115000"/>
              </a:lnSpc>
            </a:pPr>
            <a:r>
              <a:rPr lang="en-GB" sz="1200" dirty="0">
                <a:effectLst/>
                <a:latin typeface="+mn-lt"/>
                <a:ea typeface="Calibri" panose="020F0502020204030204" pitchFamily="34" charset="0"/>
                <a:cs typeface="Times New Roman" panose="02020603050405020304" pitchFamily="18" charset="0"/>
              </a:rPr>
              <a:t>The Chair, Vice-Chair and other Independent Board Members were removed by the Minister in March and the Executive Team was criticised.  The Executive Team remain in place and the Chair and Independent Board members have been replaced with interim appointments.</a:t>
            </a:r>
            <a:endParaRPr lang="en-GB" sz="800" dirty="0">
              <a:effectLst/>
              <a:latin typeface="+mn-lt"/>
              <a:ea typeface="Calibri" panose="020F0502020204030204" pitchFamily="34" charset="0"/>
              <a:cs typeface="Times New Roman" panose="02020603050405020304" pitchFamily="18" charset="0"/>
            </a:endParaRPr>
          </a:p>
          <a:p>
            <a:pPr>
              <a:lnSpc>
                <a:spcPct val="115000"/>
              </a:lnSpc>
            </a:pPr>
            <a:endParaRPr lang="en-GB" sz="800" dirty="0">
              <a:latin typeface="+mn-lt"/>
              <a:ea typeface="Calibri" panose="020F0502020204030204" pitchFamily="34" charset="0"/>
              <a:cs typeface="Times New Roman" panose="02020603050405020304" pitchFamily="18" charset="0"/>
            </a:endParaRPr>
          </a:p>
          <a:p>
            <a:pPr>
              <a:lnSpc>
                <a:spcPct val="115000"/>
              </a:lnSpc>
            </a:pPr>
            <a:r>
              <a:rPr lang="en-GB" sz="1200" dirty="0">
                <a:effectLst/>
                <a:latin typeface="+mn-lt"/>
                <a:ea typeface="Calibri" panose="020F0502020204030204" pitchFamily="34" charset="0"/>
                <a:cs typeface="Times New Roman" panose="02020603050405020304" pitchFamily="18" charset="0"/>
              </a:rPr>
              <a:t>Public confidence in BCUHB is very low and has been for over ten years.</a:t>
            </a:r>
            <a:endParaRPr lang="en-GB" sz="3200" dirty="0">
              <a:latin typeface="+mj-lt"/>
            </a:endParaRPr>
          </a:p>
          <a:p>
            <a:pPr marL="0" lvl="0" indent="0" algn="l" rtl="0">
              <a:spcBef>
                <a:spcPts val="0"/>
              </a:spcBef>
              <a:spcAft>
                <a:spcPts val="0"/>
              </a:spcAft>
              <a:buNone/>
            </a:pPr>
            <a:endParaRPr dirty="0"/>
          </a:p>
        </p:txBody>
      </p:sp>
      <p:sp>
        <p:nvSpPr>
          <p:cNvPr id="105" name="Google Shape;105;p3: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80760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r>
              <a:rPr lang="en-GB" sz="1200" dirty="0">
                <a:effectLst/>
                <a:latin typeface="Arial" panose="020B0604020202020204" pitchFamily="34" charset="0"/>
                <a:ea typeface="Calibri" panose="020F0502020204030204" pitchFamily="34" charset="0"/>
                <a:cs typeface="Times New Roman" panose="02020603050405020304" pitchFamily="18" charset="0"/>
              </a:rPr>
              <a:t>Many of the issues identified in the Ockenden, HASCAS and the Holden reports, some over ten years ago, are still outstanding.  We await an action plan from BCUHB.  </a:t>
            </a:r>
          </a:p>
          <a:p>
            <a:endParaRPr lang="en-GB" sz="1200" dirty="0">
              <a:latin typeface="Arial" panose="020B060402020202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We believe that under-staffing is a key issue.  There are currently over 200 mental health nursing vacancies and 50 psychiatrist vacancies.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We await several inquests into deaths in the Mental Health Service and there is also a HSE prosecution related to a suicide death.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In the past two years we have received reports of abuse of older patients, mainly with dementia and other mental health conditions, in Morfa Ward in Llandudno Hospital and, much more seriously, in Morris Ward at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Wrecsam</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r>
              <a:rPr lang="en-GB" sz="1200" dirty="0" err="1">
                <a:effectLst/>
                <a:latin typeface="Arial" panose="020B0604020202020204" pitchFamily="34" charset="0"/>
                <a:ea typeface="Calibri" panose="020F0502020204030204" pitchFamily="34" charset="0"/>
                <a:cs typeface="Times New Roman" panose="02020603050405020304" pitchFamily="18" charset="0"/>
              </a:rPr>
              <a:t>Maelor</a:t>
            </a:r>
            <a:r>
              <a:rPr lang="en-GB" sz="1200" dirty="0">
                <a:effectLst/>
                <a:latin typeface="Arial" panose="020B0604020202020204" pitchFamily="34" charset="0"/>
                <a:ea typeface="Calibri" panose="020F0502020204030204" pitchFamily="34" charset="0"/>
                <a:cs typeface="Times New Roman" panose="02020603050405020304" pitchFamily="18" charset="0"/>
              </a:rPr>
              <a:t>. </a:t>
            </a:r>
          </a:p>
          <a:p>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200" dirty="0">
                <a:latin typeface="Arial" panose="020B0604020202020204" pitchFamily="34" charset="0"/>
                <a:ea typeface="Calibri" panose="020F0502020204030204" pitchFamily="34" charset="0"/>
                <a:cs typeface="Times New Roman" panose="02020603050405020304" pitchFamily="18" charset="0"/>
              </a:rPr>
              <a:t>NWCHC </a:t>
            </a:r>
            <a:r>
              <a:rPr lang="en-GB" sz="1200" dirty="0">
                <a:effectLst/>
                <a:latin typeface="Arial" panose="020B0604020202020204" pitchFamily="34" charset="0"/>
                <a:ea typeface="Calibri" panose="020F0502020204030204" pitchFamily="34" charset="0"/>
                <a:cs typeface="Times New Roman" panose="02020603050405020304" pitchFamily="18" charset="0"/>
              </a:rPr>
              <a:t>unannounced visits since the pandemic concentrated on the patient experience.  Members were concerned at the very extensive use of agency nurses and the consequent lack of consistency and awareness of individual patient need as well as local procedures and protocols.  The MHLD Directorate is currently carrying over 200 nursing vacancies and 50 psychiatrist vacancies.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349802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dirty="0">
                <a:effectLst/>
                <a:latin typeface="Arial" panose="020B0604020202020204" pitchFamily="34" charset="0"/>
                <a:ea typeface="Calibri" panose="020F0502020204030204" pitchFamily="34" charset="0"/>
                <a:cs typeface="Times New Roman" panose="02020603050405020304" pitchFamily="18" charset="0"/>
              </a:rPr>
              <a:t>Some patients using e-consult report that they are told to expect a phone call in two to three weeks rather than getting an appointment.   Attendees at our various Safe Space events consistently report that they cannot get appointments to discuss their symptoms and are directed to websites giving general information.</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800" dirty="0">
                <a:effectLst/>
                <a:latin typeface="Arial" panose="020B0604020202020204" pitchFamily="34" charset="0"/>
                <a:ea typeface="Calibri" panose="020F0502020204030204" pitchFamily="34" charset="0"/>
                <a:cs typeface="Times New Roman" panose="02020603050405020304" pitchFamily="18" charset="0"/>
              </a:rPr>
              <a:t>Patients are being advised to travel long distances to see an NHS dentist.  Patients tell us of being quoted waits of up to two years to receive NHS dental treatment. </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82893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434975" y="1233488"/>
            <a:ext cx="5927725"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5:notes"/>
          <p:cNvSpPr txBox="1">
            <a:spLocks noGrp="1"/>
          </p:cNvSpPr>
          <p:nvPr>
            <p:ph type="body" idx="1"/>
          </p:nvPr>
        </p:nvSpPr>
        <p:spPr>
          <a:xfrm>
            <a:off x="679768" y="4751983"/>
            <a:ext cx="5438140" cy="3887986"/>
          </a:xfrm>
          <a:prstGeom prst="rect">
            <a:avLst/>
          </a:prstGeom>
          <a:noFill/>
          <a:ln>
            <a:noFill/>
          </a:ln>
        </p:spPr>
        <p:txBody>
          <a:bodyPr spcFirstLastPara="1" wrap="square" lIns="91425" tIns="45700" rIns="91425" bIns="45700" anchor="t" anchorCtr="0">
            <a:noAutofit/>
          </a:bodyPr>
          <a:lstStyle/>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This is very much what we heard in 2018 when we undertook similar listening events.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200" dirty="0">
                <a:effectLst/>
                <a:latin typeface="Arial" panose="020B0604020202020204" pitchFamily="34" charset="0"/>
                <a:ea typeface="Calibri" panose="020F0502020204030204" pitchFamily="34" charset="0"/>
                <a:cs typeface="Times New Roman" panose="02020603050405020304" pitchFamily="18" charset="0"/>
              </a:rPr>
              <a:t>What is different post-pandemic is that people we spoke to expressed a wish to be treated anywhere at all, as long as it is soon.  Many people also see private treatment (</a:t>
            </a:r>
            <a:r>
              <a:rPr lang="en-GB" sz="1200" i="1" dirty="0">
                <a:effectLst/>
                <a:latin typeface="Arial" panose="020B0604020202020204" pitchFamily="34" charset="0"/>
                <a:ea typeface="Calibri" panose="020F0502020204030204" pitchFamily="34" charset="0"/>
                <a:cs typeface="Times New Roman" panose="02020603050405020304" pitchFamily="18" charset="0"/>
              </a:rPr>
              <a:t>funded by family donations or a loan/second mortgage</a:t>
            </a:r>
            <a:r>
              <a:rPr lang="en-GB" sz="1200" dirty="0">
                <a:effectLst/>
                <a:latin typeface="Arial" panose="020B0604020202020204" pitchFamily="34" charset="0"/>
                <a:ea typeface="Calibri" panose="020F0502020204030204" pitchFamily="34" charset="0"/>
                <a:cs typeface="Times New Roman" panose="02020603050405020304" pitchFamily="18" charset="0"/>
              </a:rPr>
              <a:t>) as the more realistic alternative to NHS treatment.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148" name="Google Shape;148;p5:notes"/>
          <p:cNvSpPr txBox="1">
            <a:spLocks noGrp="1"/>
          </p:cNvSpPr>
          <p:nvPr>
            <p:ph type="sldNum" idx="12"/>
          </p:nvPr>
        </p:nvSpPr>
        <p:spPr>
          <a:xfrm>
            <a:off x="3850443" y="9378825"/>
            <a:ext cx="2945659" cy="49542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182134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7"/>
        <p:cNvGrpSpPr/>
        <p:nvPr/>
      </p:nvGrpSpPr>
      <p:grpSpPr>
        <a:xfrm>
          <a:off x="0" y="0"/>
          <a:ext cx="0" cy="0"/>
          <a:chOff x="0" y="0"/>
          <a:chExt cx="0" cy="0"/>
        </a:xfrm>
      </p:grpSpPr>
      <p:sp>
        <p:nvSpPr>
          <p:cNvPr id="96" name="Rectangle 95">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Google Shape;89;p1"/>
          <p:cNvSpPr/>
          <p:nvPr/>
        </p:nvSpPr>
        <p:spPr>
          <a:xfrm>
            <a:off x="7056281" y="643467"/>
            <a:ext cx="3316696" cy="5571066"/>
          </a:xfrm>
          <a:prstGeom prst="rect">
            <a:avLst/>
          </a:prstGeom>
          <a:solidFill>
            <a:srgbClr val="D04227"/>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b="0" i="0" u="none" strike="noStrike" cap="none">
              <a:solidFill>
                <a:schemeClr val="lt1"/>
              </a:solidFill>
              <a:latin typeface="Open Sans SemiBold"/>
              <a:ea typeface="Open Sans SemiBold"/>
              <a:cs typeface="Open Sans SemiBold"/>
              <a:sym typeface="Open Sans SemiBold"/>
            </a:endParaRPr>
          </a:p>
        </p:txBody>
      </p:sp>
      <p:sp>
        <p:nvSpPr>
          <p:cNvPr id="90" name="Google Shape;90;p1"/>
          <p:cNvSpPr txBox="1"/>
          <p:nvPr/>
        </p:nvSpPr>
        <p:spPr>
          <a:xfrm>
            <a:off x="1376064" y="5821642"/>
            <a:ext cx="2470424" cy="393594"/>
          </a:xfrm>
          <a:prstGeom prst="rect">
            <a:avLst/>
          </a:prstGeom>
          <a:noFill/>
          <a:ln>
            <a:noFill/>
          </a:ln>
        </p:spPr>
        <p:txBody>
          <a:bodyPr spcFirstLastPara="1" wrap="square" lIns="91425" tIns="45700" rIns="91425" bIns="45700" anchor="t" anchorCtr="0">
            <a:spAutoFit/>
          </a:bodyPr>
          <a:lstStyle/>
          <a:p>
            <a:pPr>
              <a:spcAft>
                <a:spcPts val="600"/>
              </a:spcAft>
            </a:pPr>
            <a:r>
              <a:rPr lang="en-GB" sz="1458" b="0" i="0" u="none" strike="noStrike" cap="none">
                <a:solidFill>
                  <a:srgbClr val="288174"/>
                </a:solidFill>
                <a:latin typeface="Arial"/>
                <a:ea typeface="Arial"/>
                <a:cs typeface="Arial"/>
                <a:sym typeface="Arial"/>
              </a:rPr>
              <a:t>www.llaiswales.org</a:t>
            </a:r>
            <a:endParaRPr lang="en-GB"/>
          </a:p>
        </p:txBody>
      </p:sp>
      <p:sp>
        <p:nvSpPr>
          <p:cNvPr id="91" name="Google Shape;91;p1"/>
          <p:cNvSpPr txBox="1"/>
          <p:nvPr/>
        </p:nvSpPr>
        <p:spPr>
          <a:xfrm>
            <a:off x="7499240" y="2533901"/>
            <a:ext cx="2424702" cy="1146015"/>
          </a:xfrm>
          <a:prstGeom prst="rect">
            <a:avLst/>
          </a:prstGeom>
          <a:noFill/>
          <a:ln>
            <a:noFill/>
          </a:ln>
        </p:spPr>
        <p:txBody>
          <a:bodyPr spcFirstLastPara="1" wrap="square" lIns="91425" tIns="45700" rIns="91425" bIns="45700" anchor="t" anchorCtr="0">
            <a:normAutofit/>
          </a:bodyPr>
          <a:lstStyle/>
          <a:p>
            <a:pPr>
              <a:lnSpc>
                <a:spcPct val="90000"/>
              </a:lnSpc>
              <a:spcAft>
                <a:spcPts val="600"/>
              </a:spcAft>
              <a:buClr>
                <a:schemeClr val="lt1"/>
              </a:buClr>
              <a:buSzPts val="4400"/>
            </a:pPr>
            <a:r>
              <a:rPr lang="en-GB" sz="2800" b="1" i="0" u="none" strike="noStrike" cap="none" dirty="0">
                <a:solidFill>
                  <a:schemeClr val="lt1"/>
                </a:solidFill>
                <a:latin typeface="Arial"/>
                <a:ea typeface="Arial"/>
                <a:cs typeface="Arial"/>
                <a:sym typeface="Arial"/>
              </a:rPr>
              <a:t>North Wales Region</a:t>
            </a:r>
            <a:endParaRPr lang="en-GB" sz="2800" dirty="0"/>
          </a:p>
        </p:txBody>
      </p:sp>
      <p:pic>
        <p:nvPicPr>
          <p:cNvPr id="2" name="Picture 1">
            <a:extLst>
              <a:ext uri="{FF2B5EF4-FFF2-40B4-BE49-F238E27FC236}">
                <a16:creationId xmlns:a16="http://schemas.microsoft.com/office/drawing/2014/main" id="{73DA2057-7BE5-1E46-3B29-57D9B1C67320}"/>
              </a:ext>
            </a:extLst>
          </p:cNvPr>
          <p:cNvPicPr>
            <a:picLocks noChangeAspect="1"/>
          </p:cNvPicPr>
          <p:nvPr/>
        </p:nvPicPr>
        <p:blipFill>
          <a:blip r:embed="rId3"/>
          <a:stretch>
            <a:fillRect/>
          </a:stretch>
        </p:blipFill>
        <p:spPr>
          <a:xfrm>
            <a:off x="2268058" y="2533901"/>
            <a:ext cx="3501409" cy="15253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253353" y="320103"/>
            <a:ext cx="51016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D04227"/>
                </a:solidFill>
              </a:rPr>
              <a:t>Waiting Times</a:t>
            </a:r>
            <a:endParaRPr dirty="0"/>
          </a:p>
        </p:txBody>
      </p:sp>
      <p:sp>
        <p:nvSpPr>
          <p:cNvPr id="154" name="Google Shape;154;p5"/>
          <p:cNvSpPr txBox="1"/>
          <p:nvPr/>
        </p:nvSpPr>
        <p:spPr>
          <a:xfrm>
            <a:off x="1253353" y="976046"/>
            <a:ext cx="10376993" cy="5189072"/>
          </a:xfrm>
          <a:prstGeom prst="rect">
            <a:avLst/>
          </a:prstGeom>
          <a:noFill/>
          <a:ln>
            <a:noFill/>
          </a:ln>
        </p:spPr>
        <p:txBody>
          <a:bodyPr spcFirstLastPara="1" wrap="square" lIns="91425" tIns="45700" rIns="91425" bIns="45700" anchor="t" anchorCtr="0">
            <a:spAutoFit/>
          </a:bodyPr>
          <a:lstStyle/>
          <a:p>
            <a:pPr>
              <a:lnSpc>
                <a:spcPct val="115000"/>
              </a:lnSpc>
            </a:pPr>
            <a:r>
              <a:rPr lang="en-GB" sz="1800" b="1" i="1" dirty="0">
                <a:effectLst/>
                <a:latin typeface="Arial" panose="020B0604020202020204" pitchFamily="34" charset="0"/>
                <a:ea typeface="Calibri" panose="020F0502020204030204" pitchFamily="34" charset="0"/>
                <a:cs typeface="Times New Roman" panose="02020603050405020304" pitchFamily="18" charset="0"/>
              </a:rPr>
              <a:t>Patient A</a:t>
            </a:r>
            <a:r>
              <a:rPr lang="en-GB" sz="1800" i="1" dirty="0">
                <a:effectLst/>
                <a:latin typeface="Arial" panose="020B0604020202020204" pitchFamily="34" charset="0"/>
                <a:ea typeface="Calibri" panose="020F0502020204030204" pitchFamily="34" charset="0"/>
                <a:cs typeface="Times New Roman" panose="02020603050405020304" pitchFamily="18" charset="0"/>
              </a:rPr>
              <a:t> - My problems started in November 2020 when I had awful pain in my hip – I broke it when I was in my 40s and have had no issues with it until then.  I was sent to Colwyn Bay hospital for an x-ray, the hip had deteriorated beyond, and I was referred to YGC.  I received a letter in June 2021, but then Covid happened and I received no further correspondence.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Arial" panose="020B0604020202020204" pitchFamily="34" charset="0"/>
                <a:ea typeface="Calibri" panose="020F0502020204030204" pitchFamily="34" charset="0"/>
                <a:cs typeface="Times New Roman" panose="02020603050405020304" pitchFamily="18" charset="0"/>
              </a:rPr>
              <a:t>The pain got worse, and it has affected my relationship with my partner. This is now also affecting my good hip. I’ve been told that I won’t be seen for another year and I cannot afford to go privately.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1800" i="1" dirty="0">
                <a:effectLst/>
                <a:latin typeface="Arial" panose="020B0604020202020204" pitchFamily="34" charset="0"/>
                <a:ea typeface="Calibri" panose="020F0502020204030204" pitchFamily="34" charset="0"/>
                <a:cs typeface="Times New Roman" panose="02020603050405020304" pitchFamily="18" charset="0"/>
              </a:rPr>
              <a:t>I had to pack up my job, which I loved, I couldn’t do it due to the pain.  I was so desperate I even looked at going to Lithuania to get them done. I can’t even walk to the park to watch my grandson play rugby anymore. My life is finished, I sometimes feel like jumping off the Orme.  I don’t have any social life anymore, I can hardly go out or drive very far. I have relatives in England, but I can no longer drive there to see them. I haven’t been on holiday for over 3 years, it’s awful.  My life is rubbish and I don’t know how long I can go on like this. Why is there more help available in England compared to Wales? Our lives are just as important as theirs. We’re like second class citizens.  The only option is to move house to England, but why should we leave our home, friends and family.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22365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629174" y="330377"/>
            <a:ext cx="510164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dirty="0">
                <a:solidFill>
                  <a:srgbClr val="D04227"/>
                </a:solidFill>
              </a:rPr>
              <a:t>Waiting Times</a:t>
            </a:r>
            <a:endParaRPr dirty="0"/>
          </a:p>
        </p:txBody>
      </p:sp>
      <p:sp>
        <p:nvSpPr>
          <p:cNvPr id="154" name="Google Shape;154;p5"/>
          <p:cNvSpPr txBox="1"/>
          <p:nvPr/>
        </p:nvSpPr>
        <p:spPr>
          <a:xfrm>
            <a:off x="1253353" y="976046"/>
            <a:ext cx="10376993" cy="5401438"/>
          </a:xfrm>
          <a:prstGeom prst="rect">
            <a:avLst/>
          </a:prstGeom>
          <a:noFill/>
          <a:ln>
            <a:noFill/>
          </a:ln>
        </p:spPr>
        <p:txBody>
          <a:bodyPr spcFirstLastPara="1" wrap="square" lIns="91425" tIns="45700" rIns="91425" bIns="45700" anchor="t" anchorCtr="0">
            <a:spAutoFit/>
          </a:bodyPr>
          <a:lstStyle/>
          <a:p>
            <a:pPr>
              <a:lnSpc>
                <a:spcPct val="115000"/>
              </a:lnSpc>
            </a:pPr>
            <a:r>
              <a:rPr lang="en-GB" sz="2000" b="1" i="1" dirty="0">
                <a:effectLst/>
                <a:latin typeface="Arial" panose="020B0604020202020204" pitchFamily="34" charset="0"/>
                <a:ea typeface="Calibri" panose="020F0502020204030204" pitchFamily="34" charset="0"/>
                <a:cs typeface="Times New Roman" panose="02020603050405020304" pitchFamily="18" charset="0"/>
              </a:rPr>
              <a:t>Patient B</a:t>
            </a:r>
            <a:r>
              <a:rPr lang="en-GB" sz="2000" i="1" dirty="0">
                <a:effectLst/>
                <a:latin typeface="Arial" panose="020B0604020202020204" pitchFamily="34" charset="0"/>
                <a:ea typeface="Calibri" panose="020F0502020204030204" pitchFamily="34" charset="0"/>
                <a:cs typeface="Times New Roman" panose="02020603050405020304" pitchFamily="18" charset="0"/>
              </a:rPr>
              <a:t> - I have carpel tunnel in both wrist and am awaiting surgery.  I been given Physio sessions over the telephone.  A few weeks ago I saw an Orthopaedic Consultant who carried out some tests and confirmed that surgery was needed.  It has been 2 years since starting to see someone, and still no date for surgery.  I would be happy to travel anywhere for the operation.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b="1" i="1" dirty="0">
                <a:effectLst/>
                <a:latin typeface="Arial" panose="020B0604020202020204" pitchFamily="34" charset="0"/>
                <a:ea typeface="Calibri" panose="020F0502020204030204" pitchFamily="34" charset="0"/>
                <a:cs typeface="Times New Roman" panose="02020603050405020304" pitchFamily="18" charset="0"/>
              </a:rPr>
              <a:t>Patient C </a:t>
            </a:r>
            <a:r>
              <a:rPr lang="en-GB" sz="2000" i="1" dirty="0">
                <a:effectLst/>
                <a:latin typeface="Arial" panose="020B0604020202020204" pitchFamily="34" charset="0"/>
                <a:ea typeface="Calibri" panose="020F0502020204030204" pitchFamily="34" charset="0"/>
                <a:cs typeface="Times New Roman" panose="02020603050405020304" pitchFamily="18" charset="0"/>
              </a:rPr>
              <a:t>- I am suffering from arthritis in both hips – this is having a significant impact on all aspects of my life. I really can’t go on like this – what is the point?  I attended </a:t>
            </a:r>
            <a:r>
              <a:rPr lang="en-GB" sz="2000" i="1" dirty="0" err="1">
                <a:effectLst/>
                <a:latin typeface="Arial" panose="020B0604020202020204" pitchFamily="34" charset="0"/>
                <a:ea typeface="Calibri" panose="020F0502020204030204" pitchFamily="34" charset="0"/>
                <a:cs typeface="Times New Roman" panose="02020603050405020304" pitchFamily="18" charset="0"/>
              </a:rPr>
              <a:t>Alltwen</a:t>
            </a:r>
            <a:r>
              <a:rPr lang="en-GB" sz="2000" i="1" dirty="0">
                <a:effectLst/>
                <a:latin typeface="Arial" panose="020B0604020202020204" pitchFamily="34" charset="0"/>
                <a:ea typeface="Calibri" panose="020F0502020204030204" pitchFamily="34" charset="0"/>
                <a:cs typeface="Times New Roman" panose="02020603050405020304" pitchFamily="18" charset="0"/>
              </a:rPr>
              <a:t> Hospital to see the podiatrist so that I could be fitted with insoles for my shoes. She was amazed to see how much pain I was enduring and I remember her saying ‘how can they leave you in such pain!’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i="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i="1" dirty="0">
                <a:effectLst/>
                <a:latin typeface="Arial" panose="020B0604020202020204" pitchFamily="34" charset="0"/>
                <a:ea typeface="Calibri" panose="020F0502020204030204" pitchFamily="34" charset="0"/>
                <a:cs typeface="Times New Roman" panose="02020603050405020304" pitchFamily="18" charset="0"/>
              </a:rPr>
              <a:t>I went to see Mr XXXXXX privately – he considered that the damage to my hip to be so bad that it would need replacing within 2 months – otherwise it would ‘pop out’. It would cost £28,000 for this to be done privately. I just can’t afford that. </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0617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644843" y="595901"/>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err="1">
                <a:solidFill>
                  <a:srgbClr val="D04227"/>
                </a:solidFill>
                <a:latin typeface="Arial"/>
                <a:ea typeface="Arial"/>
                <a:cs typeface="Arial"/>
                <a:sym typeface="Arial"/>
              </a:rPr>
              <a:t>Tawel</a:t>
            </a:r>
            <a:r>
              <a:rPr lang="en-GB" sz="4400" b="1" i="0" u="none" strike="noStrike" cap="none" dirty="0">
                <a:solidFill>
                  <a:srgbClr val="D04227"/>
                </a:solidFill>
                <a:latin typeface="Arial"/>
                <a:ea typeface="Arial"/>
                <a:cs typeface="Arial"/>
                <a:sym typeface="Arial"/>
              </a:rPr>
              <a:t> Fan</a:t>
            </a:r>
          </a:p>
        </p:txBody>
      </p:sp>
      <p:sp>
        <p:nvSpPr>
          <p:cNvPr id="3" name="TextBox 2">
            <a:extLst>
              <a:ext uri="{FF2B5EF4-FFF2-40B4-BE49-F238E27FC236}">
                <a16:creationId xmlns:a16="http://schemas.microsoft.com/office/drawing/2014/main" id="{46582584-C0EC-F5AC-3D11-E457361914D1}"/>
              </a:ext>
            </a:extLst>
          </p:cNvPr>
          <p:cNvSpPr txBox="1"/>
          <p:nvPr/>
        </p:nvSpPr>
        <p:spPr>
          <a:xfrm>
            <a:off x="1396487" y="1645768"/>
            <a:ext cx="10233061" cy="3811172"/>
          </a:xfrm>
          <a:prstGeom prst="rect">
            <a:avLst/>
          </a:prstGeom>
          <a:noFill/>
        </p:spPr>
        <p:txBody>
          <a:bodyPr wrap="square">
            <a:spAutoFit/>
          </a:bodyPr>
          <a:lstStyle/>
          <a:p>
            <a:pPr>
              <a:lnSpc>
                <a:spcPct val="107000"/>
              </a:lnSpc>
              <a:spcAft>
                <a:spcPts val="800"/>
              </a:spcAft>
            </a:pPr>
            <a:r>
              <a:rPr lang="en-GB" sz="3600" dirty="0" err="1">
                <a:effectLst/>
                <a:latin typeface="+mn-lt"/>
                <a:ea typeface="Calibri" panose="020F0502020204030204" pitchFamily="34" charset="0"/>
                <a:cs typeface="Times New Roman" panose="02020603050405020304" pitchFamily="18" charset="0"/>
              </a:rPr>
              <a:t>Tawel</a:t>
            </a:r>
            <a:r>
              <a:rPr lang="en-GB" sz="3600" dirty="0">
                <a:effectLst/>
                <a:latin typeface="+mn-lt"/>
                <a:ea typeface="Calibri" panose="020F0502020204030204" pitchFamily="34" charset="0"/>
                <a:cs typeface="Times New Roman" panose="02020603050405020304" pitchFamily="18" charset="0"/>
              </a:rPr>
              <a:t> Fan was a mental health ward looking after people living with dementia. Allegations of ill-treatment were acknowledged by the board in December 2013. </a:t>
            </a:r>
            <a:endParaRPr lang="en-GB" sz="3600" dirty="0">
              <a:latin typeface="+mn-lt"/>
              <a:ea typeface="Calibri" panose="020F0502020204030204" pitchFamily="34" charset="0"/>
              <a:cs typeface="Times New Roman" panose="02020603050405020304" pitchFamily="18" charset="0"/>
            </a:endParaRPr>
          </a:p>
          <a:p>
            <a:pPr>
              <a:lnSpc>
                <a:spcPct val="107000"/>
              </a:lnSpc>
              <a:spcAft>
                <a:spcPts val="800"/>
              </a:spcAft>
            </a:pPr>
            <a:endParaRPr lang="en-GB" sz="3600" dirty="0">
              <a:latin typeface="+mn-lt"/>
              <a:ea typeface="Calibri" panose="020F0502020204030204" pitchFamily="34" charset="0"/>
              <a:cs typeface="Times New Roman" panose="02020603050405020304" pitchFamily="18" charset="0"/>
            </a:endParaRPr>
          </a:p>
          <a:p>
            <a:pPr>
              <a:lnSpc>
                <a:spcPct val="107000"/>
              </a:lnSpc>
              <a:spcAft>
                <a:spcPts val="800"/>
              </a:spcAft>
            </a:pPr>
            <a:r>
              <a:rPr lang="en-GB" sz="3600" dirty="0">
                <a:latin typeface="+mn-lt"/>
                <a:ea typeface="Calibri" panose="020F0502020204030204" pitchFamily="34" charset="0"/>
                <a:cs typeface="Times New Roman" panose="02020603050405020304" pitchFamily="18" charset="0"/>
              </a:rPr>
              <a:t>Almost 10 years on……..</a:t>
            </a:r>
            <a:r>
              <a:rPr lang="en-GB" sz="3600" dirty="0">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4991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388193" y="595901"/>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a:solidFill>
                  <a:srgbClr val="D04227"/>
                </a:solidFill>
                <a:latin typeface="Arial"/>
                <a:ea typeface="Arial"/>
                <a:cs typeface="Arial"/>
                <a:sym typeface="Arial"/>
              </a:rPr>
              <a:t>Vascular Services</a:t>
            </a:r>
          </a:p>
        </p:txBody>
      </p:sp>
      <p:sp>
        <p:nvSpPr>
          <p:cNvPr id="3" name="TextBox 2">
            <a:extLst>
              <a:ext uri="{FF2B5EF4-FFF2-40B4-BE49-F238E27FC236}">
                <a16:creationId xmlns:a16="http://schemas.microsoft.com/office/drawing/2014/main" id="{46582584-C0EC-F5AC-3D11-E457361914D1}"/>
              </a:ext>
            </a:extLst>
          </p:cNvPr>
          <p:cNvSpPr txBox="1"/>
          <p:nvPr/>
        </p:nvSpPr>
        <p:spPr>
          <a:xfrm>
            <a:off x="1388193" y="1571236"/>
            <a:ext cx="10233061" cy="4801314"/>
          </a:xfrm>
          <a:prstGeom prst="rect">
            <a:avLst/>
          </a:prstGeom>
          <a:noFill/>
        </p:spPr>
        <p:txBody>
          <a:bodyPr wrap="square">
            <a:spAutoFit/>
          </a:bodyPr>
          <a:lstStyle/>
          <a:p>
            <a:pPr algn="l" fontAlgn="base"/>
            <a:r>
              <a:rPr lang="en-GB" sz="2200" b="0" i="0" dirty="0">
                <a:solidFill>
                  <a:srgbClr val="141414"/>
                </a:solidFill>
                <a:effectLst/>
                <a:latin typeface="+mj-lt"/>
              </a:rPr>
              <a:t>Complex vascular services were centralised from Ysbyty Gwynedd in Bangor and Wrexham </a:t>
            </a:r>
            <a:r>
              <a:rPr lang="en-GB" sz="2200" b="0" i="0" dirty="0" err="1">
                <a:solidFill>
                  <a:srgbClr val="141414"/>
                </a:solidFill>
                <a:effectLst/>
                <a:latin typeface="+mj-lt"/>
              </a:rPr>
              <a:t>Maelor</a:t>
            </a:r>
            <a:r>
              <a:rPr lang="en-GB" sz="2200" b="0" i="0" dirty="0">
                <a:solidFill>
                  <a:srgbClr val="141414"/>
                </a:solidFill>
                <a:effectLst/>
                <a:latin typeface="+mj-lt"/>
              </a:rPr>
              <a:t> Hospital, to Ysbyty Glan Clwyd in April 2019.  </a:t>
            </a:r>
          </a:p>
          <a:p>
            <a:pPr algn="l" fontAlgn="base"/>
            <a:endParaRPr lang="en-GB" sz="2200" dirty="0">
              <a:solidFill>
                <a:srgbClr val="141414"/>
              </a:solidFill>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effectLst/>
                <a:latin typeface="+mj-lt"/>
                <a:ea typeface="Calibri" panose="020F0502020204030204" pitchFamily="34" charset="0"/>
                <a:cs typeface="Times New Roman" panose="02020603050405020304" pitchFamily="18" charset="0"/>
              </a:rPr>
              <a:t>2020 - CHC report raises concerns</a:t>
            </a:r>
          </a:p>
          <a:p>
            <a:pPr algn="l" fontAlgn="base"/>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err="1">
                <a:solidFill>
                  <a:srgbClr val="141414"/>
                </a:solidFill>
                <a:latin typeface="+mj-lt"/>
                <a:ea typeface="Calibri" panose="020F0502020204030204" pitchFamily="34" charset="0"/>
                <a:cs typeface="Times New Roman" panose="02020603050405020304" pitchFamily="18" charset="0"/>
              </a:rPr>
              <a:t>Xxxx</a:t>
            </a:r>
            <a:r>
              <a:rPr lang="en-GB" sz="2200" dirty="0">
                <a:solidFill>
                  <a:srgbClr val="141414"/>
                </a:solidFill>
                <a:latin typeface="+mj-lt"/>
                <a:ea typeface="Calibri" panose="020F0502020204030204" pitchFamily="34" charset="0"/>
                <a:cs typeface="Times New Roman" panose="02020603050405020304" pitchFamily="18" charset="0"/>
              </a:rPr>
              <a:t> - Royal College of Surgeons independent review highlighted 9 urgent recommendations to address patient safety risks</a:t>
            </a: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latin typeface="+mj-lt"/>
                <a:ea typeface="Calibri" panose="020F0502020204030204" pitchFamily="34" charset="0"/>
                <a:cs typeface="Times New Roman" panose="02020603050405020304" pitchFamily="18" charset="0"/>
              </a:rPr>
              <a:t>2022 – Concerns remain following 2 ‘Never events’</a:t>
            </a: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latin typeface="+mj-lt"/>
                <a:ea typeface="Calibri" panose="020F0502020204030204" pitchFamily="34" charset="0"/>
                <a:cs typeface="Times New Roman" panose="02020603050405020304" pitchFamily="18" charset="0"/>
              </a:rPr>
              <a:t>2023 – Healthcare Inspectorate Wales reports shows improvement but still work to do</a:t>
            </a:r>
          </a:p>
          <a:p>
            <a:pPr marL="342900" indent="-342900" algn="l" fontAlgn="base">
              <a:buFont typeface="Wingdings" panose="05000000000000000000" pitchFamily="2" charset="2"/>
              <a:buChar char="Ø"/>
            </a:pPr>
            <a:endParaRPr lang="en-GB" sz="2200" dirty="0">
              <a:solidFill>
                <a:srgbClr val="141414"/>
              </a:solidFill>
              <a:effectLst/>
              <a:latin typeface="+mj-lt"/>
              <a:ea typeface="Calibri" panose="020F0502020204030204" pitchFamily="34" charset="0"/>
              <a:cs typeface="Times New Roman" panose="02020603050405020304" pitchFamily="18" charset="0"/>
            </a:endParaRPr>
          </a:p>
          <a:p>
            <a:pPr marL="342900" indent="-342900" algn="l" fontAlgn="base">
              <a:buFont typeface="Wingdings" panose="05000000000000000000" pitchFamily="2" charset="2"/>
              <a:buChar char="Ø"/>
            </a:pPr>
            <a:r>
              <a:rPr lang="en-GB" sz="2200" dirty="0">
                <a:solidFill>
                  <a:srgbClr val="141414"/>
                </a:solidFill>
                <a:latin typeface="+mj-lt"/>
                <a:ea typeface="Calibri" panose="020F0502020204030204" pitchFamily="34" charset="0"/>
                <a:cs typeface="Times New Roman" panose="02020603050405020304" pitchFamily="18" charset="0"/>
              </a:rPr>
              <a:t>2023 – Supporting people identified through the RCS review</a:t>
            </a:r>
            <a:endParaRPr lang="en-GB" sz="20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6764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253353" y="1314226"/>
            <a:ext cx="848780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rgbClr val="D04227"/>
                </a:solidFill>
              </a:rPr>
              <a:t>Staffing &amp; recruitment</a:t>
            </a:r>
            <a:endParaRPr sz="4400" dirty="0"/>
          </a:p>
        </p:txBody>
      </p:sp>
      <p:sp>
        <p:nvSpPr>
          <p:cNvPr id="154" name="Google Shape;154;p5"/>
          <p:cNvSpPr txBox="1"/>
          <p:nvPr/>
        </p:nvSpPr>
        <p:spPr>
          <a:xfrm>
            <a:off x="1253353" y="1031830"/>
            <a:ext cx="10767411" cy="4127243"/>
          </a:xfrm>
          <a:prstGeom prst="rect">
            <a:avLst/>
          </a:prstGeom>
          <a:noFill/>
          <a:ln>
            <a:noFill/>
          </a:ln>
        </p:spPr>
        <p:txBody>
          <a:bodyPr spcFirstLastPara="1" wrap="square" lIns="91425" tIns="45700" rIns="91425" bIns="45700" anchor="t" anchorCtr="0">
            <a:spAutoFit/>
          </a:bodyPr>
          <a:lstStyle/>
          <a:p>
            <a:pPr>
              <a:lnSpc>
                <a:spcPct val="115000"/>
              </a:lnSpc>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2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4400" dirty="0">
                <a:effectLst/>
                <a:latin typeface="Arial" panose="020B0604020202020204" pitchFamily="34" charset="0"/>
                <a:ea typeface="Calibri" panose="020F0502020204030204" pitchFamily="34" charset="0"/>
                <a:cs typeface="Times New Roman" panose="02020603050405020304" pitchFamily="18" charset="0"/>
              </a:rPr>
              <a:t>Recruitment and retention of clinicians remains a key area of risk. </a:t>
            </a:r>
          </a:p>
          <a:p>
            <a:pPr>
              <a:lnSpc>
                <a:spcPct val="115000"/>
              </a:lnSpc>
            </a:pPr>
            <a:endParaRPr lang="en-GB" sz="28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800" dirty="0">
                <a:effectLst/>
                <a:latin typeface="Arial" panose="020B0604020202020204" pitchFamily="34" charset="0"/>
                <a:ea typeface="Calibri" panose="020F0502020204030204" pitchFamily="34" charset="0"/>
                <a:cs typeface="Times New Roman" panose="02020603050405020304" pitchFamily="18" charset="0"/>
              </a:rPr>
              <a:t>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3222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397285" y="231780"/>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a:solidFill>
                  <a:srgbClr val="D04227"/>
                </a:solidFill>
                <a:latin typeface="Arial"/>
                <a:ea typeface="Arial"/>
                <a:cs typeface="Arial"/>
                <a:sym typeface="Arial"/>
              </a:rPr>
              <a:t>Priorities</a:t>
            </a:r>
          </a:p>
        </p:txBody>
      </p:sp>
      <p:sp>
        <p:nvSpPr>
          <p:cNvPr id="3" name="TextBox 2">
            <a:extLst>
              <a:ext uri="{FF2B5EF4-FFF2-40B4-BE49-F238E27FC236}">
                <a16:creationId xmlns:a16="http://schemas.microsoft.com/office/drawing/2014/main" id="{46582584-C0EC-F5AC-3D11-E457361914D1}"/>
              </a:ext>
            </a:extLst>
          </p:cNvPr>
          <p:cNvSpPr txBox="1"/>
          <p:nvPr/>
        </p:nvSpPr>
        <p:spPr>
          <a:xfrm>
            <a:off x="1397285" y="1301685"/>
            <a:ext cx="10233061" cy="5324535"/>
          </a:xfrm>
          <a:prstGeom prst="rect">
            <a:avLst/>
          </a:prstGeom>
          <a:noFill/>
        </p:spPr>
        <p:txBody>
          <a:bodyPr wrap="square">
            <a:spAutoFit/>
          </a:bodyPr>
          <a:lstStyle/>
          <a:p>
            <a:r>
              <a:rPr lang="en-GB" sz="2000" dirty="0">
                <a:effectLst/>
                <a:latin typeface="Arial" panose="020B0604020202020204" pitchFamily="34" charset="0"/>
                <a:ea typeface="Calibri" panose="020F0502020204030204" pitchFamily="34" charset="0"/>
                <a:cs typeface="Times New Roman" panose="02020603050405020304" pitchFamily="18" charset="0"/>
              </a:rPr>
              <a:t>Before its abolition, NWCHC engaged with stakeholders asking for feedback and comment with a view to developing its plans for 2022-23. The main priorities identified were;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Referral to Treatment Times (RTT)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latin typeface="Arial" panose="020B0604020202020204" pitchFamily="34" charset="0"/>
                <a:ea typeface="Calibri" panose="020F0502020204030204" pitchFamily="34" charset="0"/>
                <a:cs typeface="Times New Roman" panose="02020603050405020304" pitchFamily="18" charset="0"/>
              </a:rPr>
              <a:t>BCUHB Targeted </a:t>
            </a:r>
            <a:r>
              <a:rPr lang="en-GB" sz="2000" dirty="0">
                <a:effectLst/>
                <a:latin typeface="Arial" panose="020B0604020202020204" pitchFamily="34" charset="0"/>
                <a:ea typeface="Calibri" panose="020F0502020204030204" pitchFamily="34" charset="0"/>
                <a:cs typeface="Times New Roman" panose="02020603050405020304" pitchFamily="18" charset="0"/>
              </a:rPr>
              <a:t>Intervention Framework – </a:t>
            </a:r>
            <a:r>
              <a:rPr lang="en-GB" sz="2000" i="1" dirty="0">
                <a:effectLst/>
                <a:latin typeface="Arial" panose="020B0604020202020204" pitchFamily="34" charset="0"/>
                <a:ea typeface="Calibri" panose="020F0502020204030204" pitchFamily="34" charset="0"/>
                <a:cs typeface="Times New Roman" panose="02020603050405020304" pitchFamily="18" charset="0"/>
              </a:rPr>
              <a:t>now Special Measures again</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Mental Health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Vascular Services including Diabetic Foot Pathway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Primary Care (</a:t>
            </a:r>
            <a:r>
              <a:rPr lang="en-GB" sz="2000" i="1" dirty="0">
                <a:effectLst/>
                <a:latin typeface="Arial" panose="020B0604020202020204" pitchFamily="34" charset="0"/>
                <a:ea typeface="Calibri" panose="020F0502020204030204" pitchFamily="34" charset="0"/>
                <a:cs typeface="Times New Roman" panose="02020603050405020304" pitchFamily="18" charset="0"/>
              </a:rPr>
              <a:t>with particular focus on access to GP and dental services</a:t>
            </a:r>
            <a:r>
              <a:rPr lang="en-GB" sz="2000" dirty="0">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Care and Services delivered in Emergency Departments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Ophthalmology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Community Hospitals and Minor Injury Units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Delayed Transfers of Care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Regional Treatment Centres – now cancelled by Welsh Government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BCUHB Digital Strategy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Equality, Diversity and Human Rights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Welsh Language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397284" y="231780"/>
            <a:ext cx="9556465" cy="69249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a:solidFill>
                  <a:srgbClr val="D04227"/>
                </a:solidFill>
                <a:latin typeface="Arial"/>
                <a:ea typeface="Arial"/>
                <a:cs typeface="Arial"/>
                <a:sym typeface="Arial"/>
              </a:rPr>
              <a:t>North Wales Service Changes since January 2023 </a:t>
            </a:r>
          </a:p>
          <a:p>
            <a:pPr marL="0" marR="0" lvl="0" indent="0" algn="l" rtl="0">
              <a:lnSpc>
                <a:spcPct val="100000"/>
              </a:lnSpc>
              <a:spcBef>
                <a:spcPts val="0"/>
              </a:spcBef>
              <a:spcAft>
                <a:spcPts val="0"/>
              </a:spcAft>
              <a:buClr>
                <a:srgbClr val="D04227"/>
              </a:buClr>
              <a:buSzPts val="2400"/>
              <a:buFont typeface="Arial"/>
              <a:buNone/>
            </a:pPr>
            <a:endParaRPr lang="en-GB" sz="4400" b="1" dirty="0">
              <a:solidFill>
                <a:srgbClr val="D04227"/>
              </a:solidFill>
            </a:endParaRPr>
          </a:p>
          <a:p>
            <a:pPr marL="457200" marR="0" lvl="0" indent="-457200" algn="l" rtl="0">
              <a:lnSpc>
                <a:spcPct val="100000"/>
              </a:lnSpc>
              <a:spcBef>
                <a:spcPts val="0"/>
              </a:spcBef>
              <a:spcAft>
                <a:spcPts val="0"/>
              </a:spcAft>
              <a:buClr>
                <a:srgbClr val="D04227"/>
              </a:buClr>
              <a:buSzPts val="2400"/>
              <a:buFontTx/>
              <a:buChar char="-"/>
            </a:pPr>
            <a:r>
              <a:rPr lang="en-GB" sz="3200" i="0" u="none" strike="noStrike" cap="none" dirty="0">
                <a:solidFill>
                  <a:schemeClr val="tx1"/>
                </a:solidFill>
                <a:latin typeface="Arial"/>
                <a:ea typeface="Arial"/>
                <a:cs typeface="Arial"/>
                <a:sym typeface="Arial"/>
              </a:rPr>
              <a:t>Primary care ophth</a:t>
            </a:r>
            <a:r>
              <a:rPr lang="en-GB" sz="3200" dirty="0">
                <a:solidFill>
                  <a:schemeClr val="tx1"/>
                </a:solidFill>
              </a:rPr>
              <a:t>almology</a:t>
            </a:r>
          </a:p>
          <a:p>
            <a:pPr marL="457200" marR="0" lvl="0" indent="-457200" algn="l" rtl="0">
              <a:lnSpc>
                <a:spcPct val="100000"/>
              </a:lnSpc>
              <a:spcBef>
                <a:spcPts val="0"/>
              </a:spcBef>
              <a:spcAft>
                <a:spcPts val="0"/>
              </a:spcAft>
              <a:buClr>
                <a:srgbClr val="D04227"/>
              </a:buClr>
              <a:buSzPts val="2400"/>
              <a:buFontTx/>
              <a:buChar char="-"/>
            </a:pPr>
            <a:r>
              <a:rPr lang="en-GB" sz="3200" dirty="0">
                <a:solidFill>
                  <a:schemeClr val="tx1"/>
                </a:solidFill>
              </a:rPr>
              <a:t>Diabetic eye screening</a:t>
            </a:r>
          </a:p>
          <a:p>
            <a:pPr marL="457200" marR="0" lvl="0" indent="-457200" algn="l" rtl="0">
              <a:lnSpc>
                <a:spcPct val="100000"/>
              </a:lnSpc>
              <a:spcBef>
                <a:spcPts val="0"/>
              </a:spcBef>
              <a:spcAft>
                <a:spcPts val="0"/>
              </a:spcAft>
              <a:buClr>
                <a:srgbClr val="D04227"/>
              </a:buClr>
              <a:buSzPts val="2400"/>
              <a:buFontTx/>
              <a:buChar char="-"/>
            </a:pPr>
            <a:r>
              <a:rPr lang="en-GB" sz="3200" dirty="0">
                <a:solidFill>
                  <a:schemeClr val="tx1"/>
                </a:solidFill>
              </a:rPr>
              <a:t>Wales fertility services</a:t>
            </a:r>
          </a:p>
          <a:p>
            <a:pPr marL="457200" marR="0" lvl="0" indent="-457200" algn="l" rtl="0">
              <a:lnSpc>
                <a:spcPct val="100000"/>
              </a:lnSpc>
              <a:spcBef>
                <a:spcPts val="0"/>
              </a:spcBef>
              <a:spcAft>
                <a:spcPts val="0"/>
              </a:spcAft>
              <a:buClr>
                <a:srgbClr val="D04227"/>
              </a:buClr>
              <a:buSzPts val="2400"/>
              <a:buFontTx/>
              <a:buChar char="-"/>
            </a:pPr>
            <a:r>
              <a:rPr lang="en-GB" sz="3200" dirty="0">
                <a:solidFill>
                  <a:schemeClr val="tx1"/>
                </a:solidFill>
              </a:rPr>
              <a:t>Penrhyn Bay GP practice</a:t>
            </a:r>
          </a:p>
          <a:p>
            <a:pPr marL="457200" marR="0" lvl="0" indent="-457200" algn="l" rtl="0">
              <a:lnSpc>
                <a:spcPct val="100000"/>
              </a:lnSpc>
              <a:spcBef>
                <a:spcPts val="0"/>
              </a:spcBef>
              <a:spcAft>
                <a:spcPts val="0"/>
              </a:spcAft>
              <a:buClr>
                <a:srgbClr val="D04227"/>
              </a:buClr>
              <a:buSzPts val="2400"/>
              <a:buFontTx/>
              <a:buChar char="-"/>
            </a:pPr>
            <a:r>
              <a:rPr lang="en-GB" sz="3200" dirty="0">
                <a:solidFill>
                  <a:schemeClr val="tx1"/>
                </a:solidFill>
              </a:rPr>
              <a:t>Paediatric radiotherapy move</a:t>
            </a:r>
          </a:p>
          <a:p>
            <a:pPr marL="457200" marR="0" lvl="0" indent="-457200" algn="l" rtl="0">
              <a:lnSpc>
                <a:spcPct val="100000"/>
              </a:lnSpc>
              <a:spcBef>
                <a:spcPts val="0"/>
              </a:spcBef>
              <a:spcAft>
                <a:spcPts val="0"/>
              </a:spcAft>
              <a:buClr>
                <a:srgbClr val="D04227"/>
              </a:buClr>
              <a:buSzPts val="2400"/>
              <a:buFontTx/>
              <a:buChar char="-"/>
            </a:pPr>
            <a:r>
              <a:rPr lang="en-GB" sz="3200" dirty="0">
                <a:solidFill>
                  <a:schemeClr val="tx1"/>
                </a:solidFill>
              </a:rPr>
              <a:t>MIU </a:t>
            </a:r>
            <a:r>
              <a:rPr lang="en-GB" sz="3200" dirty="0" err="1">
                <a:solidFill>
                  <a:schemeClr val="tx1"/>
                </a:solidFill>
              </a:rPr>
              <a:t>Alltwen</a:t>
            </a:r>
            <a:endParaRPr lang="en-GB" sz="3200" dirty="0">
              <a:solidFill>
                <a:schemeClr val="tx1"/>
              </a:solidFill>
            </a:endParaRPr>
          </a:p>
          <a:p>
            <a:pPr marL="457200" marR="0" lvl="0" indent="-457200" algn="l" rtl="0">
              <a:lnSpc>
                <a:spcPct val="100000"/>
              </a:lnSpc>
              <a:spcBef>
                <a:spcPts val="0"/>
              </a:spcBef>
              <a:spcAft>
                <a:spcPts val="0"/>
              </a:spcAft>
              <a:buClr>
                <a:srgbClr val="D04227"/>
              </a:buClr>
              <a:buSzPts val="2400"/>
              <a:buFontTx/>
              <a:buChar char="-"/>
            </a:pPr>
            <a:r>
              <a:rPr lang="en-GB" sz="3200" dirty="0">
                <a:solidFill>
                  <a:schemeClr val="tx1"/>
                </a:solidFill>
              </a:rPr>
              <a:t>Oncology services</a:t>
            </a:r>
          </a:p>
          <a:p>
            <a:pPr marL="457200" marR="0" lvl="0" indent="-457200" algn="l" rtl="0">
              <a:lnSpc>
                <a:spcPct val="100000"/>
              </a:lnSpc>
              <a:spcBef>
                <a:spcPts val="0"/>
              </a:spcBef>
              <a:spcAft>
                <a:spcPts val="0"/>
              </a:spcAft>
              <a:buClr>
                <a:srgbClr val="D04227"/>
              </a:buClr>
              <a:buSzPts val="2400"/>
              <a:buFontTx/>
              <a:buChar char="-"/>
            </a:pPr>
            <a:endParaRPr lang="en-GB" sz="3200" dirty="0">
              <a:solidFill>
                <a:schemeClr val="tx1"/>
              </a:solidFill>
            </a:endParaRPr>
          </a:p>
          <a:p>
            <a:pPr marL="457200" marR="0" lvl="0" indent="-457200" algn="l" rtl="0">
              <a:lnSpc>
                <a:spcPct val="100000"/>
              </a:lnSpc>
              <a:spcBef>
                <a:spcPts val="0"/>
              </a:spcBef>
              <a:spcAft>
                <a:spcPts val="0"/>
              </a:spcAft>
              <a:buClr>
                <a:srgbClr val="D04227"/>
              </a:buClr>
              <a:buSzPts val="2400"/>
              <a:buFontTx/>
              <a:buChar char="-"/>
            </a:pPr>
            <a:endParaRPr lang="en-GB" sz="3200" dirty="0">
              <a:solidFill>
                <a:schemeClr val="tx1"/>
              </a:solidFill>
            </a:endParaRPr>
          </a:p>
          <a:p>
            <a:pPr marL="342900" marR="0" lvl="0" indent="-342900" algn="l" rtl="0">
              <a:lnSpc>
                <a:spcPct val="100000"/>
              </a:lnSpc>
              <a:spcBef>
                <a:spcPts val="0"/>
              </a:spcBef>
              <a:spcAft>
                <a:spcPts val="0"/>
              </a:spcAft>
              <a:buClr>
                <a:srgbClr val="D04227"/>
              </a:buClr>
              <a:buSzPts val="2400"/>
              <a:buFontTx/>
              <a:buChar char="-"/>
            </a:pPr>
            <a:endParaRPr lang="en-GB" sz="2400" i="0" u="none" strike="noStrike" cap="none"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258779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685304" y="129038"/>
            <a:ext cx="9477995"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a:solidFill>
                  <a:srgbClr val="D04227"/>
                </a:solidFill>
                <a:latin typeface="Arial"/>
                <a:ea typeface="Arial"/>
                <a:cs typeface="Arial"/>
                <a:sym typeface="Arial"/>
              </a:rPr>
              <a:t>Our complaints advocacy service</a:t>
            </a:r>
          </a:p>
        </p:txBody>
      </p:sp>
      <p:sp>
        <p:nvSpPr>
          <p:cNvPr id="3" name="TextBox 2">
            <a:extLst>
              <a:ext uri="{FF2B5EF4-FFF2-40B4-BE49-F238E27FC236}">
                <a16:creationId xmlns:a16="http://schemas.microsoft.com/office/drawing/2014/main" id="{46582584-C0EC-F5AC-3D11-E457361914D1}"/>
              </a:ext>
            </a:extLst>
          </p:cNvPr>
          <p:cNvSpPr txBox="1"/>
          <p:nvPr/>
        </p:nvSpPr>
        <p:spPr>
          <a:xfrm>
            <a:off x="1397285" y="852755"/>
            <a:ext cx="10233061" cy="5940472"/>
          </a:xfrm>
          <a:prstGeom prst="rect">
            <a:avLst/>
          </a:prstGeom>
          <a:noFill/>
        </p:spPr>
        <p:txBody>
          <a:bodyPr wrap="square">
            <a:spAutoFit/>
          </a:bodyPr>
          <a:lstStyle/>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We deal with around 500 formal NHS complaints each year.   We have received very </a:t>
            </a:r>
            <a:r>
              <a:rPr lang="en-GB" sz="2000" dirty="0">
                <a:latin typeface="Arial" panose="020B0604020202020204" pitchFamily="34" charset="0"/>
                <a:ea typeface="Calibri" panose="020F0502020204030204" pitchFamily="34" charset="0"/>
                <a:cs typeface="Times New Roman" panose="02020603050405020304" pitchFamily="18" charset="0"/>
              </a:rPr>
              <a:t>few social care complaints so far.   Our advocacy service does not investigate complaints.  It provides complainants with support to make their complaints effectively.</a:t>
            </a:r>
          </a:p>
          <a:p>
            <a:pPr>
              <a:lnSpc>
                <a:spcPct val="115000"/>
              </a:lnSpc>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There has been a substantial rise in “</a:t>
            </a:r>
            <a:r>
              <a:rPr lang="en-GB" sz="2000" i="1" dirty="0">
                <a:effectLst/>
                <a:latin typeface="Arial" panose="020B0604020202020204" pitchFamily="34" charset="0"/>
                <a:ea typeface="Calibri" panose="020F0502020204030204" pitchFamily="34" charset="0"/>
                <a:cs typeface="Times New Roman" panose="02020603050405020304" pitchFamily="18" charset="0"/>
              </a:rPr>
              <a:t>calls to action</a:t>
            </a:r>
            <a:r>
              <a:rPr lang="en-GB" sz="2000" dirty="0">
                <a:effectLst/>
                <a:latin typeface="Arial" panose="020B0604020202020204" pitchFamily="34" charset="0"/>
                <a:ea typeface="Calibri" panose="020F0502020204030204" pitchFamily="34" charset="0"/>
                <a:cs typeface="Times New Roman" panose="02020603050405020304" pitchFamily="18" charset="0"/>
              </a:rPr>
              <a:t>” where clients do not want to complain but want something to happen urgently.  Issues raised have included;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Difficulty in obtaining medication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Cancelled operations and long waiting times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Difficulty accessing community mental health support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Problems getting in touch with GP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Difficulty in getting dental treatment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Concern about delays to cancer treatment</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p>
          <a:p>
            <a:pPr marL="342900" lvl="0" indent="-342900">
              <a:lnSpc>
                <a:spcPct val="115000"/>
              </a:lnSpc>
              <a:buFont typeface="Symbol" panose="05050102010706020507" pitchFamily="18" charset="2"/>
              <a:buChar char=""/>
            </a:pPr>
            <a:endParaRPr lang="en-GB" sz="2000" dirty="0">
              <a:latin typeface="Arial" panose="020B0604020202020204" pitchFamily="34" charset="0"/>
              <a:ea typeface="Calibri" panose="020F0502020204030204" pitchFamily="34" charset="0"/>
              <a:cs typeface="Times New Roman" panose="02020603050405020304" pitchFamily="18" charset="0"/>
            </a:endParaRPr>
          </a:p>
          <a:p>
            <a:pPr lvl="0">
              <a:lnSpc>
                <a:spcPct val="115000"/>
              </a:lnSpc>
            </a:pPr>
            <a:r>
              <a:rPr lang="en-GB" sz="2000" dirty="0">
                <a:latin typeface="Arial" panose="020B0604020202020204" pitchFamily="34" charset="0"/>
                <a:ea typeface="Calibri" panose="020F0502020204030204" pitchFamily="34" charset="0"/>
                <a:cs typeface="Times New Roman" panose="02020603050405020304" pitchFamily="18" charset="0"/>
              </a:rPr>
              <a:t>We are often able to assist by working through our informal networks.  We hope to extend this to social care as relationships develop</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571775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0"/>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Open Sans SemiBold"/>
              <a:ea typeface="Open Sans SemiBold"/>
              <a:cs typeface="Open Sans SemiBold"/>
              <a:sym typeface="Open Sans SemiBold"/>
            </a:endParaRPr>
          </a:p>
        </p:txBody>
      </p:sp>
      <p:sp>
        <p:nvSpPr>
          <p:cNvPr id="218" name="Google Shape;218;p10"/>
          <p:cNvSpPr txBox="1"/>
          <p:nvPr/>
        </p:nvSpPr>
        <p:spPr>
          <a:xfrm>
            <a:off x="1685305" y="129038"/>
            <a:ext cx="60945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D04227"/>
              </a:buClr>
              <a:buSzPts val="2400"/>
              <a:buFont typeface="Arial"/>
              <a:buNone/>
            </a:pPr>
            <a:r>
              <a:rPr lang="en-GB" sz="4400" b="1" i="0" u="none" strike="noStrike" cap="none" dirty="0">
                <a:solidFill>
                  <a:srgbClr val="D04227"/>
                </a:solidFill>
                <a:latin typeface="Arial"/>
                <a:ea typeface="Arial"/>
                <a:cs typeface="Arial"/>
                <a:sym typeface="Arial"/>
              </a:rPr>
              <a:t>Engagement</a:t>
            </a:r>
          </a:p>
        </p:txBody>
      </p:sp>
      <p:sp>
        <p:nvSpPr>
          <p:cNvPr id="3" name="TextBox 2">
            <a:extLst>
              <a:ext uri="{FF2B5EF4-FFF2-40B4-BE49-F238E27FC236}">
                <a16:creationId xmlns:a16="http://schemas.microsoft.com/office/drawing/2014/main" id="{46582584-C0EC-F5AC-3D11-E457361914D1}"/>
              </a:ext>
            </a:extLst>
          </p:cNvPr>
          <p:cNvSpPr txBox="1"/>
          <p:nvPr/>
        </p:nvSpPr>
        <p:spPr>
          <a:xfrm>
            <a:off x="1397285" y="852755"/>
            <a:ext cx="10233061" cy="2903102"/>
          </a:xfrm>
          <a:prstGeom prst="rect">
            <a:avLst/>
          </a:prstGeom>
          <a:noFill/>
        </p:spPr>
        <p:txBody>
          <a:bodyPr wrap="square">
            <a:spAutoFit/>
          </a:bodyPr>
          <a:lstStyle/>
          <a:p>
            <a:pPr>
              <a:lnSpc>
                <a:spcPct val="115000"/>
              </a:lnSpc>
            </a:pPr>
            <a:r>
              <a:rPr lang="en-GB" sz="2000" dirty="0">
                <a:effectLst/>
                <a:latin typeface="Arial" panose="020B0604020202020204" pitchFamily="34" charset="0"/>
                <a:ea typeface="Calibri" panose="020F0502020204030204" pitchFamily="34" charset="0"/>
                <a:cs typeface="Times New Roman" panose="02020603050405020304" pitchFamily="18" charset="0"/>
              </a:rPr>
              <a:t>North Wales has had a very active engagement programme, this includes attendance at events such a Flintshire Pride, Nationa</a:t>
            </a:r>
            <a:r>
              <a:rPr lang="en-GB" sz="2000" dirty="0">
                <a:latin typeface="Arial" panose="020B0604020202020204" pitchFamily="34" charset="0"/>
                <a:ea typeface="Calibri" panose="020F0502020204030204" pitchFamily="34" charset="0"/>
                <a:cs typeface="Times New Roman" panose="02020603050405020304" pitchFamily="18" charset="0"/>
              </a:rPr>
              <a:t>l and International Eisteddfods as well as our subject-specific Safe Space events, these have included;</a:t>
            </a:r>
          </a:p>
          <a:p>
            <a:pPr>
              <a:lnSpc>
                <a:spcPct val="115000"/>
              </a:lnSpc>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p>
            <a:pPr marL="342900" indent="-342900">
              <a:lnSpc>
                <a:spcPct val="115000"/>
              </a:lnSpc>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Speech &amp; Language Therapy</a:t>
            </a:r>
          </a:p>
          <a:p>
            <a:pPr marL="342900" indent="-342900">
              <a:lnSpc>
                <a:spcPct val="115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Menopause</a:t>
            </a:r>
          </a:p>
          <a:p>
            <a:pPr marL="342900" indent="-342900">
              <a:lnSpc>
                <a:spcPct val="115000"/>
              </a:lnSpc>
              <a:buFont typeface="Arial" panose="020B0604020202020204" pitchFamily="34" charset="0"/>
              <a:buChar char="•"/>
            </a:pPr>
            <a:r>
              <a:rPr lang="en-GB" sz="2000" dirty="0">
                <a:latin typeface="Arial" panose="020B0604020202020204" pitchFamily="34" charset="0"/>
                <a:ea typeface="Calibri" panose="020F0502020204030204" pitchFamily="34" charset="0"/>
                <a:cs typeface="Times New Roman" panose="02020603050405020304" pitchFamily="18" charset="0"/>
              </a:rPr>
              <a:t>Waiting Times</a:t>
            </a:r>
          </a:p>
          <a:p>
            <a:pPr marL="342900" indent="-342900">
              <a:lnSpc>
                <a:spcPct val="115000"/>
              </a:lnSpc>
              <a:buFont typeface="Arial" panose="020B0604020202020204" pitchFamily="34" charset="0"/>
              <a:buChar char="•"/>
            </a:pPr>
            <a:r>
              <a:rPr lang="en-GB" sz="2000" dirty="0">
                <a:effectLst/>
                <a:latin typeface="Arial" panose="020B0604020202020204" pitchFamily="34" charset="0"/>
                <a:ea typeface="Calibri" panose="020F0502020204030204" pitchFamily="34" charset="0"/>
                <a:cs typeface="Times New Roman" panose="02020603050405020304" pitchFamily="18" charset="0"/>
              </a:rPr>
              <a:t>Vascu</a:t>
            </a:r>
            <a:r>
              <a:rPr lang="en-GB" sz="2000" dirty="0">
                <a:latin typeface="Arial" panose="020B0604020202020204" pitchFamily="34" charset="0"/>
                <a:ea typeface="Calibri" panose="020F0502020204030204" pitchFamily="34" charset="0"/>
                <a:cs typeface="Times New Roman" panose="02020603050405020304" pitchFamily="18" charset="0"/>
              </a:rPr>
              <a:t>lar Services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group of people standing in a tent&#10;&#10;Description automatically generated">
            <a:extLst>
              <a:ext uri="{FF2B5EF4-FFF2-40B4-BE49-F238E27FC236}">
                <a16:creationId xmlns:a16="http://schemas.microsoft.com/office/drawing/2014/main" id="{809D4C68-BA3D-514D-DADF-9F1A20087034}"/>
              </a:ext>
            </a:extLst>
          </p:cNvPr>
          <p:cNvPicPr>
            <a:picLocks noChangeAspect="1"/>
          </p:cNvPicPr>
          <p:nvPr/>
        </p:nvPicPr>
        <p:blipFill>
          <a:blip r:embed="rId3"/>
          <a:stretch>
            <a:fillRect/>
          </a:stretch>
        </p:blipFill>
        <p:spPr>
          <a:xfrm rot="20639225">
            <a:off x="9011505" y="1766652"/>
            <a:ext cx="2963238" cy="2963238"/>
          </a:xfrm>
          <a:prstGeom prst="rect">
            <a:avLst/>
          </a:prstGeom>
        </p:spPr>
      </p:pic>
      <p:pic>
        <p:nvPicPr>
          <p:cNvPr id="8" name="Picture 7" descr="A person holding a green brochure&#10;&#10;Description automatically generated">
            <a:extLst>
              <a:ext uri="{FF2B5EF4-FFF2-40B4-BE49-F238E27FC236}">
                <a16:creationId xmlns:a16="http://schemas.microsoft.com/office/drawing/2014/main" id="{8EDC623F-D1DD-E8E1-F961-505E7C238B90}"/>
              </a:ext>
            </a:extLst>
          </p:cNvPr>
          <p:cNvPicPr>
            <a:picLocks noChangeAspect="1"/>
          </p:cNvPicPr>
          <p:nvPr/>
        </p:nvPicPr>
        <p:blipFill>
          <a:blip r:embed="rId4"/>
          <a:stretch>
            <a:fillRect/>
          </a:stretch>
        </p:blipFill>
        <p:spPr>
          <a:xfrm rot="5654859">
            <a:off x="1397285" y="3825860"/>
            <a:ext cx="2903102" cy="2903102"/>
          </a:xfrm>
          <a:prstGeom prst="rect">
            <a:avLst/>
          </a:prstGeom>
        </p:spPr>
      </p:pic>
      <p:pic>
        <p:nvPicPr>
          <p:cNvPr id="12" name="Picture 11" descr="A person standing next to a table with a table with posters&#10;&#10;Description automatically generated">
            <a:extLst>
              <a:ext uri="{FF2B5EF4-FFF2-40B4-BE49-F238E27FC236}">
                <a16:creationId xmlns:a16="http://schemas.microsoft.com/office/drawing/2014/main" id="{3227071E-4574-6FDB-508C-C04C80170288}"/>
              </a:ext>
            </a:extLst>
          </p:cNvPr>
          <p:cNvPicPr>
            <a:picLocks noChangeAspect="1"/>
          </p:cNvPicPr>
          <p:nvPr/>
        </p:nvPicPr>
        <p:blipFill>
          <a:blip r:embed="rId5"/>
          <a:stretch>
            <a:fillRect/>
          </a:stretch>
        </p:blipFill>
        <p:spPr>
          <a:xfrm>
            <a:off x="4684415" y="3627393"/>
            <a:ext cx="4180888" cy="3135666"/>
          </a:xfrm>
          <a:prstGeom prst="rect">
            <a:avLst/>
          </a:prstGeom>
        </p:spPr>
      </p:pic>
    </p:spTree>
    <p:extLst>
      <p:ext uri="{BB962C8B-B14F-4D97-AF65-F5344CB8AC3E}">
        <p14:creationId xmlns:p14="http://schemas.microsoft.com/office/powerpoint/2010/main" val="2998802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8109136" y="0"/>
            <a:ext cx="4082863" cy="6858000"/>
          </a:xfrm>
          <a:prstGeom prst="rect">
            <a:avLst/>
          </a:prstGeom>
          <a:solidFill>
            <a:srgbClr val="D04227"/>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98" name="Google Shape;98;p2"/>
          <p:cNvSpPr txBox="1"/>
          <p:nvPr/>
        </p:nvSpPr>
        <p:spPr>
          <a:xfrm>
            <a:off x="619718" y="6380252"/>
            <a:ext cx="2572192" cy="3692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dirty="0">
                <a:solidFill>
                  <a:srgbClr val="288174"/>
                </a:solidFill>
                <a:latin typeface="Arial"/>
                <a:ea typeface="Arial"/>
                <a:cs typeface="Arial"/>
                <a:sym typeface="Arial"/>
              </a:rPr>
              <a:t>www.llaiswales.org</a:t>
            </a:r>
            <a:endParaRPr dirty="0"/>
          </a:p>
        </p:txBody>
      </p:sp>
      <p:sp>
        <p:nvSpPr>
          <p:cNvPr id="99" name="Google Shape;99;p2"/>
          <p:cNvSpPr txBox="1"/>
          <p:nvPr/>
        </p:nvSpPr>
        <p:spPr>
          <a:xfrm>
            <a:off x="8654421" y="2327130"/>
            <a:ext cx="3648416" cy="141074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lt1"/>
              </a:buClr>
              <a:buSzPts val="4400"/>
              <a:buFont typeface="Arial"/>
              <a:buNone/>
            </a:pPr>
            <a:r>
              <a:rPr lang="en-GB" sz="4400" b="1">
                <a:solidFill>
                  <a:schemeClr val="lt1"/>
                </a:solidFill>
                <a:latin typeface="Arial"/>
                <a:ea typeface="Arial"/>
                <a:cs typeface="Arial"/>
                <a:sym typeface="Arial"/>
              </a:rPr>
              <a:t>Presenting today</a:t>
            </a:r>
            <a:endParaRPr/>
          </a:p>
        </p:txBody>
      </p:sp>
      <p:sp>
        <p:nvSpPr>
          <p:cNvPr id="101" name="Google Shape;101;p2"/>
          <p:cNvSpPr txBox="1"/>
          <p:nvPr/>
        </p:nvSpPr>
        <p:spPr>
          <a:xfrm>
            <a:off x="619717" y="2946113"/>
            <a:ext cx="6507678" cy="2098497"/>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0000"/>
              </a:buClr>
              <a:buSzPts val="2400"/>
              <a:buFont typeface="Arial"/>
              <a:buNone/>
            </a:pPr>
            <a:r>
              <a:rPr lang="en-GB" sz="3200" b="1" dirty="0">
                <a:solidFill>
                  <a:srgbClr val="C00000"/>
                </a:solidFill>
                <a:latin typeface="Arial"/>
                <a:ea typeface="Arial"/>
                <a:cs typeface="Arial"/>
                <a:sym typeface="Arial"/>
              </a:rPr>
              <a:t>Geoff Ryall-Harvey</a:t>
            </a:r>
            <a:endParaRPr sz="1800" dirty="0">
              <a:solidFill>
                <a:srgbClr val="C00000"/>
              </a:solidFill>
            </a:endParaRPr>
          </a:p>
          <a:p>
            <a:pPr marL="0" marR="0" lvl="0" indent="0" algn="ctr" rtl="0">
              <a:lnSpc>
                <a:spcPct val="90000"/>
              </a:lnSpc>
              <a:spcBef>
                <a:spcPts val="1000"/>
              </a:spcBef>
              <a:spcAft>
                <a:spcPts val="0"/>
              </a:spcAft>
              <a:buClr>
                <a:srgbClr val="FF0000"/>
              </a:buClr>
              <a:buSzPts val="2400"/>
              <a:buFont typeface="Arial"/>
              <a:buNone/>
            </a:pPr>
            <a:r>
              <a:rPr lang="en-GB" sz="3200" b="1" dirty="0">
                <a:solidFill>
                  <a:srgbClr val="C00000"/>
                </a:solidFill>
                <a:latin typeface="Arial"/>
                <a:ea typeface="Arial"/>
                <a:cs typeface="Arial"/>
                <a:sym typeface="Arial"/>
              </a:rPr>
              <a:t>Regional Director – North Wales</a:t>
            </a:r>
            <a:endParaRPr sz="3200" b="1" dirty="0">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1DB57387-E991-D1F3-F5BC-30261822E8CF}"/>
              </a:ext>
            </a:extLst>
          </p:cNvPr>
          <p:cNvPicPr>
            <a:picLocks noChangeAspect="1"/>
          </p:cNvPicPr>
          <p:nvPr/>
        </p:nvPicPr>
        <p:blipFill>
          <a:blip r:embed="rId3"/>
          <a:stretch>
            <a:fillRect/>
          </a:stretch>
        </p:blipFill>
        <p:spPr>
          <a:xfrm>
            <a:off x="159987" y="108457"/>
            <a:ext cx="2156596" cy="93950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pic>
        <p:nvPicPr>
          <p:cNvPr id="156" name="Google Shape;156;p5"/>
          <p:cNvPicPr preferRelativeResize="0"/>
          <p:nvPr/>
        </p:nvPicPr>
        <p:blipFill rotWithShape="1">
          <a:blip r:embed="rId3">
            <a:alphaModFix/>
          </a:blip>
          <a:srcRect l="11503" t="10917" r="15321" b="10883"/>
          <a:stretch/>
        </p:blipFill>
        <p:spPr>
          <a:xfrm>
            <a:off x="9524172" y="4135375"/>
            <a:ext cx="2406275" cy="2412796"/>
          </a:xfrm>
          <a:prstGeom prst="ellipse">
            <a:avLst/>
          </a:prstGeom>
          <a:noFill/>
          <a:ln>
            <a:noFill/>
          </a:ln>
        </p:spPr>
      </p:pic>
      <p:pic>
        <p:nvPicPr>
          <p:cNvPr id="3" name="Picture 2" descr="A map of a country&#10;&#10;Description automatically generated">
            <a:extLst>
              <a:ext uri="{FF2B5EF4-FFF2-40B4-BE49-F238E27FC236}">
                <a16:creationId xmlns:a16="http://schemas.microsoft.com/office/drawing/2014/main" id="{8B720BD3-FA1E-E12B-9BD0-12F696D6FA0F}"/>
              </a:ext>
            </a:extLst>
          </p:cNvPr>
          <p:cNvPicPr>
            <a:picLocks noChangeAspect="1"/>
          </p:cNvPicPr>
          <p:nvPr/>
        </p:nvPicPr>
        <p:blipFill>
          <a:blip r:embed="rId4"/>
          <a:stretch>
            <a:fillRect/>
          </a:stretch>
        </p:blipFill>
        <p:spPr>
          <a:xfrm>
            <a:off x="1472568" y="325542"/>
            <a:ext cx="8123806" cy="4421119"/>
          </a:xfrm>
          <a:prstGeom prst="rect">
            <a:avLst/>
          </a:prstGeom>
        </p:spPr>
      </p:pic>
      <p:sp>
        <p:nvSpPr>
          <p:cNvPr id="4" name="TextBox 3">
            <a:extLst>
              <a:ext uri="{FF2B5EF4-FFF2-40B4-BE49-F238E27FC236}">
                <a16:creationId xmlns:a16="http://schemas.microsoft.com/office/drawing/2014/main" id="{3E02DB5A-A841-43BF-47BA-F51F2D5FCE0C}"/>
              </a:ext>
            </a:extLst>
          </p:cNvPr>
          <p:cNvSpPr txBox="1"/>
          <p:nvPr/>
        </p:nvSpPr>
        <p:spPr>
          <a:xfrm>
            <a:off x="1900719" y="5147353"/>
            <a:ext cx="7119991" cy="1323439"/>
          </a:xfrm>
          <a:prstGeom prst="rect">
            <a:avLst/>
          </a:prstGeom>
          <a:noFill/>
        </p:spPr>
        <p:txBody>
          <a:bodyPr wrap="square" rtlCol="0">
            <a:spAutoFit/>
          </a:bodyPr>
          <a:lstStyle/>
          <a:p>
            <a:r>
              <a:rPr lang="en-GB" sz="2000" dirty="0"/>
              <a:t>North Wales Region has offices in Bangor and </a:t>
            </a:r>
            <a:r>
              <a:rPr lang="en-GB" sz="2000" dirty="0" err="1"/>
              <a:t>Wrecsam</a:t>
            </a:r>
            <a:r>
              <a:rPr lang="en-GB" sz="2000" dirty="0"/>
              <a:t>.   Distances are long in North Wales; 150 miles round trip between the two offices.  From Holyhead in the North to Ellesmere on the Shropshire border is 115 miles.</a:t>
            </a:r>
          </a:p>
        </p:txBody>
      </p:sp>
    </p:spTree>
    <p:extLst>
      <p:ext uri="{BB962C8B-B14F-4D97-AF65-F5344CB8AC3E}">
        <p14:creationId xmlns:p14="http://schemas.microsoft.com/office/powerpoint/2010/main" val="2216546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3" descr="A picture containing person, indoor&#10;&#10;Description automatically generated"/>
          <p:cNvPicPr preferRelativeResize="0"/>
          <p:nvPr/>
        </p:nvPicPr>
        <p:blipFill rotWithShape="1">
          <a:blip r:embed="rId3">
            <a:alphaModFix/>
          </a:blip>
          <a:srcRect l="13537" r="47156"/>
          <a:stretch/>
        </p:blipFill>
        <p:spPr>
          <a:xfrm>
            <a:off x="8148506" y="0"/>
            <a:ext cx="4043494" cy="6858000"/>
          </a:xfrm>
          <a:prstGeom prst="rect">
            <a:avLst/>
          </a:prstGeom>
          <a:noFill/>
          <a:ln>
            <a:noFill/>
          </a:ln>
        </p:spPr>
      </p:pic>
      <p:sp>
        <p:nvSpPr>
          <p:cNvPr id="109" name="Google Shape;109;p3"/>
          <p:cNvSpPr txBox="1"/>
          <p:nvPr/>
        </p:nvSpPr>
        <p:spPr>
          <a:xfrm>
            <a:off x="-381636" y="1246520"/>
            <a:ext cx="5178900" cy="5241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p:txBody>
      </p:sp>
      <p:sp>
        <p:nvSpPr>
          <p:cNvPr id="111" name="Google Shape;111;p3"/>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3" name="TextBox 2">
            <a:extLst>
              <a:ext uri="{FF2B5EF4-FFF2-40B4-BE49-F238E27FC236}">
                <a16:creationId xmlns:a16="http://schemas.microsoft.com/office/drawing/2014/main" id="{C020EA2B-5942-3454-002C-881D7AAF9DA2}"/>
              </a:ext>
            </a:extLst>
          </p:cNvPr>
          <p:cNvSpPr txBox="1"/>
          <p:nvPr/>
        </p:nvSpPr>
        <p:spPr>
          <a:xfrm>
            <a:off x="1265648" y="386065"/>
            <a:ext cx="6097712" cy="4893647"/>
          </a:xfrm>
          <a:prstGeom prst="rect">
            <a:avLst/>
          </a:prstGeom>
          <a:noFill/>
        </p:spPr>
        <p:txBody>
          <a:bodyPr wrap="square">
            <a:spAutoFit/>
          </a:bodyPr>
          <a:lstStyle/>
          <a:p>
            <a:r>
              <a:rPr lang="en-GB" sz="2400" i="0" dirty="0">
                <a:solidFill>
                  <a:srgbClr val="212529"/>
                </a:solidFill>
                <a:effectLst/>
                <a:latin typeface="+mj-lt"/>
              </a:rPr>
              <a:t>There are 6 local authorities providing social care in North Wales;</a:t>
            </a:r>
          </a:p>
          <a:p>
            <a:endParaRPr lang="en-GB" sz="2400" dirty="0">
              <a:solidFill>
                <a:srgbClr val="212529"/>
              </a:solidFill>
              <a:latin typeface="+mj-lt"/>
            </a:endParaRPr>
          </a:p>
          <a:p>
            <a:pPr marL="342900" indent="-342900">
              <a:buFont typeface="Arial" panose="020B0604020202020204" pitchFamily="34" charset="0"/>
              <a:buChar char="•"/>
            </a:pPr>
            <a:r>
              <a:rPr lang="en-GB" sz="2400" dirty="0">
                <a:solidFill>
                  <a:srgbClr val="212529"/>
                </a:solidFill>
                <a:latin typeface="+mj-lt"/>
              </a:rPr>
              <a:t>Ynys Môn</a:t>
            </a:r>
          </a:p>
          <a:p>
            <a:pPr marL="342900" indent="-342900">
              <a:buFont typeface="Arial" panose="020B0604020202020204" pitchFamily="34" charset="0"/>
              <a:buChar char="•"/>
            </a:pPr>
            <a:r>
              <a:rPr lang="en-GB" sz="2400" dirty="0">
                <a:solidFill>
                  <a:srgbClr val="212529"/>
                </a:solidFill>
                <a:latin typeface="+mj-lt"/>
              </a:rPr>
              <a:t>Conwy</a:t>
            </a:r>
          </a:p>
          <a:p>
            <a:pPr marL="342900" indent="-342900">
              <a:buFont typeface="Arial" panose="020B0604020202020204" pitchFamily="34" charset="0"/>
              <a:buChar char="•"/>
            </a:pPr>
            <a:r>
              <a:rPr lang="en-GB" sz="2400" dirty="0">
                <a:solidFill>
                  <a:srgbClr val="212529"/>
                </a:solidFill>
                <a:latin typeface="+mj-lt"/>
              </a:rPr>
              <a:t>Gwynedd</a:t>
            </a:r>
          </a:p>
          <a:p>
            <a:pPr marL="342900" indent="-342900">
              <a:buFont typeface="Arial" panose="020B0604020202020204" pitchFamily="34" charset="0"/>
              <a:buChar char="•"/>
            </a:pPr>
            <a:r>
              <a:rPr lang="en-GB" sz="2400" dirty="0">
                <a:solidFill>
                  <a:srgbClr val="212529"/>
                </a:solidFill>
                <a:latin typeface="+mj-lt"/>
              </a:rPr>
              <a:t>Flintshire</a:t>
            </a:r>
          </a:p>
          <a:p>
            <a:pPr marL="342900" indent="-342900">
              <a:buFont typeface="Arial" panose="020B0604020202020204" pitchFamily="34" charset="0"/>
              <a:buChar char="•"/>
            </a:pPr>
            <a:r>
              <a:rPr lang="en-GB" sz="2400" dirty="0">
                <a:solidFill>
                  <a:srgbClr val="212529"/>
                </a:solidFill>
                <a:latin typeface="+mj-lt"/>
              </a:rPr>
              <a:t>Denbighshire</a:t>
            </a:r>
          </a:p>
          <a:p>
            <a:pPr marL="342900" indent="-342900">
              <a:buFont typeface="Arial" panose="020B0604020202020204" pitchFamily="34" charset="0"/>
              <a:buChar char="•"/>
            </a:pPr>
            <a:r>
              <a:rPr lang="en-GB" sz="2400" dirty="0" err="1">
                <a:solidFill>
                  <a:srgbClr val="212529"/>
                </a:solidFill>
                <a:latin typeface="+mj-lt"/>
              </a:rPr>
              <a:t>Wrecsam</a:t>
            </a:r>
            <a:endParaRPr lang="en-GB" sz="2400" dirty="0">
              <a:solidFill>
                <a:srgbClr val="212529"/>
              </a:solidFill>
              <a:latin typeface="+mj-lt"/>
            </a:endParaRPr>
          </a:p>
          <a:p>
            <a:pPr marL="342900" indent="-342900">
              <a:buFont typeface="Arial" panose="020B0604020202020204" pitchFamily="34" charset="0"/>
              <a:buChar char="•"/>
            </a:pPr>
            <a:endParaRPr lang="en-GB" sz="2400" dirty="0">
              <a:solidFill>
                <a:srgbClr val="212529"/>
              </a:solidFill>
              <a:latin typeface="+mj-lt"/>
            </a:endParaRPr>
          </a:p>
          <a:p>
            <a:r>
              <a:rPr lang="en-GB" sz="2400" dirty="0">
                <a:latin typeface="+mj-lt"/>
              </a:rPr>
              <a:t>Populations vary from 155,000 in Flintshire to 70,000 in Ynys Môn – total population is around 730,000.</a:t>
            </a:r>
          </a:p>
        </p:txBody>
      </p:sp>
    </p:spTree>
    <p:extLst>
      <p:ext uri="{BB962C8B-B14F-4D97-AF65-F5344CB8AC3E}">
        <p14:creationId xmlns:p14="http://schemas.microsoft.com/office/powerpoint/2010/main" val="356549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11" name="Google Shape;111;p3"/>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3" name="TextBox 2">
            <a:extLst>
              <a:ext uri="{FF2B5EF4-FFF2-40B4-BE49-F238E27FC236}">
                <a16:creationId xmlns:a16="http://schemas.microsoft.com/office/drawing/2014/main" id="{C020EA2B-5942-3454-002C-881D7AAF9DA2}"/>
              </a:ext>
            </a:extLst>
          </p:cNvPr>
          <p:cNvSpPr txBox="1"/>
          <p:nvPr/>
        </p:nvSpPr>
        <p:spPr>
          <a:xfrm>
            <a:off x="1762122" y="196412"/>
            <a:ext cx="10429878" cy="6494085"/>
          </a:xfrm>
          <a:prstGeom prst="rect">
            <a:avLst/>
          </a:prstGeom>
          <a:noFill/>
        </p:spPr>
        <p:txBody>
          <a:bodyPr wrap="square">
            <a:spAutoFit/>
          </a:bodyPr>
          <a:lstStyle/>
          <a:p>
            <a:r>
              <a:rPr lang="en-GB" sz="3200" b="1" i="0" dirty="0">
                <a:solidFill>
                  <a:srgbClr val="212529"/>
                </a:solidFill>
                <a:effectLst/>
                <a:latin typeface="+mj-lt"/>
              </a:rPr>
              <a:t>Betsi Cadwaladr University Health Board </a:t>
            </a:r>
            <a:r>
              <a:rPr lang="en-GB" sz="3200" b="0" i="0" dirty="0">
                <a:solidFill>
                  <a:srgbClr val="212529"/>
                </a:solidFill>
                <a:effectLst/>
                <a:latin typeface="+mj-lt"/>
              </a:rPr>
              <a:t>is the largest health organisation in Wales, with a budget of </a:t>
            </a:r>
            <a:r>
              <a:rPr lang="en-GB" sz="3200" b="1" i="0" dirty="0">
                <a:solidFill>
                  <a:srgbClr val="212529"/>
                </a:solidFill>
                <a:effectLst/>
                <a:latin typeface="+mj-lt"/>
              </a:rPr>
              <a:t>£1.87 billion</a:t>
            </a:r>
            <a:r>
              <a:rPr lang="en-GB" sz="3200" b="0" i="0" dirty="0">
                <a:solidFill>
                  <a:srgbClr val="212529"/>
                </a:solidFill>
                <a:effectLst/>
                <a:latin typeface="+mj-lt"/>
              </a:rPr>
              <a:t> and a workforce of over </a:t>
            </a:r>
            <a:r>
              <a:rPr lang="en-GB" sz="3200" b="1" i="0" dirty="0">
                <a:solidFill>
                  <a:srgbClr val="212529"/>
                </a:solidFill>
                <a:effectLst/>
                <a:latin typeface="+mj-lt"/>
              </a:rPr>
              <a:t>19,000</a:t>
            </a:r>
            <a:r>
              <a:rPr lang="en-GB" sz="3200" b="0" i="0" dirty="0">
                <a:solidFill>
                  <a:srgbClr val="212529"/>
                </a:solidFill>
                <a:effectLst/>
                <a:latin typeface="+mj-lt"/>
              </a:rPr>
              <a:t>. The Health Board is responsible for the delivery of health care services to nearly </a:t>
            </a:r>
            <a:r>
              <a:rPr lang="en-GB" sz="3200" b="1" i="0" dirty="0">
                <a:solidFill>
                  <a:srgbClr val="212529"/>
                </a:solidFill>
                <a:effectLst/>
                <a:latin typeface="+mj-lt"/>
              </a:rPr>
              <a:t>3/4 M people</a:t>
            </a:r>
            <a:r>
              <a:rPr lang="en-GB" sz="3200" b="0" i="0" dirty="0">
                <a:solidFill>
                  <a:srgbClr val="212529"/>
                </a:solidFill>
                <a:effectLst/>
                <a:latin typeface="+mj-lt"/>
              </a:rPr>
              <a:t> across the six counties of North Wales.</a:t>
            </a:r>
          </a:p>
          <a:p>
            <a:endParaRPr lang="en-GB" sz="3200" dirty="0">
              <a:solidFill>
                <a:srgbClr val="212529"/>
              </a:solidFill>
              <a:latin typeface="+mj-lt"/>
            </a:endParaRPr>
          </a:p>
          <a:p>
            <a:r>
              <a:rPr lang="en-GB" sz="3200" dirty="0">
                <a:solidFill>
                  <a:srgbClr val="212529"/>
                </a:solidFill>
                <a:latin typeface="+mj-lt"/>
              </a:rPr>
              <a:t>There are </a:t>
            </a:r>
            <a:r>
              <a:rPr lang="en-GB" sz="3200" b="1" dirty="0">
                <a:solidFill>
                  <a:srgbClr val="212529"/>
                </a:solidFill>
                <a:latin typeface="+mj-lt"/>
              </a:rPr>
              <a:t>3 District General Hospitals </a:t>
            </a:r>
            <a:r>
              <a:rPr lang="en-GB" sz="3200" dirty="0">
                <a:solidFill>
                  <a:srgbClr val="212529"/>
                </a:solidFill>
                <a:latin typeface="+mj-lt"/>
              </a:rPr>
              <a:t>and </a:t>
            </a:r>
            <a:r>
              <a:rPr lang="en-GB" sz="3200" b="1" dirty="0">
                <a:solidFill>
                  <a:srgbClr val="212529"/>
                </a:solidFill>
                <a:latin typeface="+mj-lt"/>
              </a:rPr>
              <a:t>15 Community Hospitals</a:t>
            </a:r>
            <a:r>
              <a:rPr lang="en-GB" sz="3200" dirty="0">
                <a:solidFill>
                  <a:srgbClr val="212529"/>
                </a:solidFill>
                <a:latin typeface="+mj-lt"/>
              </a:rPr>
              <a:t>.  </a:t>
            </a:r>
            <a:r>
              <a:rPr lang="en-GB" sz="3200" b="0" i="0" dirty="0">
                <a:solidFill>
                  <a:srgbClr val="212529"/>
                </a:solidFill>
                <a:effectLst/>
                <a:latin typeface="+mj-lt"/>
              </a:rPr>
              <a:t>The Health Board coordinates the work of </a:t>
            </a:r>
            <a:r>
              <a:rPr lang="en-GB" sz="3200" b="1" i="0" dirty="0">
                <a:solidFill>
                  <a:srgbClr val="212529"/>
                </a:solidFill>
                <a:effectLst/>
                <a:latin typeface="+mj-lt"/>
              </a:rPr>
              <a:t>96 GP practices</a:t>
            </a:r>
            <a:r>
              <a:rPr lang="en-GB" sz="3200" b="0" i="0" dirty="0">
                <a:solidFill>
                  <a:srgbClr val="212529"/>
                </a:solidFill>
                <a:effectLst/>
                <a:latin typeface="+mj-lt"/>
              </a:rPr>
              <a:t>, and NHS services provided by </a:t>
            </a:r>
            <a:r>
              <a:rPr lang="en-GB" sz="3200" b="1" i="0" dirty="0">
                <a:solidFill>
                  <a:srgbClr val="212529"/>
                </a:solidFill>
                <a:effectLst/>
                <a:latin typeface="+mj-lt"/>
              </a:rPr>
              <a:t>83 dental and orthodontic practices</a:t>
            </a:r>
            <a:r>
              <a:rPr lang="en-GB" sz="3200" b="0" i="0" dirty="0">
                <a:solidFill>
                  <a:srgbClr val="212529"/>
                </a:solidFill>
                <a:effectLst/>
                <a:latin typeface="+mj-lt"/>
              </a:rPr>
              <a:t>, </a:t>
            </a:r>
            <a:r>
              <a:rPr lang="en-GB" sz="3200" b="1" i="0" dirty="0">
                <a:solidFill>
                  <a:srgbClr val="212529"/>
                </a:solidFill>
                <a:effectLst/>
                <a:latin typeface="+mj-lt"/>
              </a:rPr>
              <a:t>69 optometry practices </a:t>
            </a:r>
            <a:r>
              <a:rPr lang="en-GB" sz="3200" b="0" i="0" dirty="0">
                <a:solidFill>
                  <a:srgbClr val="212529"/>
                </a:solidFill>
                <a:effectLst/>
                <a:latin typeface="+mj-lt"/>
              </a:rPr>
              <a:t>and opticians and </a:t>
            </a:r>
            <a:r>
              <a:rPr lang="en-GB" sz="3200" b="1" i="0" dirty="0">
                <a:solidFill>
                  <a:srgbClr val="212529"/>
                </a:solidFill>
                <a:effectLst/>
                <a:latin typeface="+mj-lt"/>
              </a:rPr>
              <a:t>147 pharmacies </a:t>
            </a:r>
            <a:r>
              <a:rPr lang="en-GB" sz="3200" b="0" i="0" dirty="0">
                <a:solidFill>
                  <a:srgbClr val="212529"/>
                </a:solidFill>
                <a:effectLst/>
                <a:latin typeface="+mj-lt"/>
              </a:rPr>
              <a:t>in North Wales</a:t>
            </a:r>
            <a:r>
              <a:rPr lang="en-GB" sz="3600" b="0" i="0" dirty="0">
                <a:solidFill>
                  <a:srgbClr val="212529"/>
                </a:solidFill>
                <a:effectLst/>
                <a:latin typeface="+mj-lt"/>
              </a:rPr>
              <a:t>.</a:t>
            </a:r>
            <a:endParaRPr lang="en-GB" sz="3200" dirty="0">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9" name="Google Shape;109;p3"/>
          <p:cNvSpPr txBox="1"/>
          <p:nvPr/>
        </p:nvSpPr>
        <p:spPr>
          <a:xfrm>
            <a:off x="-381636" y="1246520"/>
            <a:ext cx="5178900" cy="52416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1200"/>
              <a:buFont typeface="Arial"/>
              <a:buNone/>
            </a:pPr>
            <a:endParaRPr sz="1200" b="1" dirty="0">
              <a:solidFill>
                <a:srgbClr val="7F7F7F"/>
              </a:solidFill>
              <a:latin typeface="Arial"/>
              <a:ea typeface="Arial"/>
              <a:cs typeface="Arial"/>
              <a:sym typeface="Arial"/>
            </a:endParaRPr>
          </a:p>
        </p:txBody>
      </p:sp>
      <p:sp>
        <p:nvSpPr>
          <p:cNvPr id="111" name="Google Shape;111;p3"/>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3" name="TextBox 2">
            <a:extLst>
              <a:ext uri="{FF2B5EF4-FFF2-40B4-BE49-F238E27FC236}">
                <a16:creationId xmlns:a16="http://schemas.microsoft.com/office/drawing/2014/main" id="{C020EA2B-5942-3454-002C-881D7AAF9DA2}"/>
              </a:ext>
            </a:extLst>
          </p:cNvPr>
          <p:cNvSpPr txBox="1"/>
          <p:nvPr/>
        </p:nvSpPr>
        <p:spPr>
          <a:xfrm>
            <a:off x="1422566" y="721295"/>
            <a:ext cx="10429878" cy="4890185"/>
          </a:xfrm>
          <a:prstGeom prst="rect">
            <a:avLst/>
          </a:prstGeom>
          <a:noFill/>
        </p:spPr>
        <p:txBody>
          <a:bodyPr wrap="square">
            <a:spAutoFit/>
          </a:bodyPr>
          <a:lstStyle/>
          <a:p>
            <a:endParaRPr lang="en-GB" sz="3600" dirty="0">
              <a:latin typeface="+mj-lt"/>
            </a:endParaRPr>
          </a:p>
          <a:p>
            <a:endParaRPr lang="en-GB" sz="3600" dirty="0">
              <a:latin typeface="+mj-lt"/>
            </a:endParaRPr>
          </a:p>
          <a:p>
            <a:r>
              <a:rPr lang="en-GB" sz="7200" dirty="0">
                <a:latin typeface="+mj-lt"/>
              </a:rPr>
              <a:t>Special Measures</a:t>
            </a:r>
          </a:p>
          <a:p>
            <a:endParaRPr lang="en-GB" sz="900" dirty="0">
              <a:latin typeface="+mj-lt"/>
            </a:endParaRPr>
          </a:p>
          <a:p>
            <a:pPr>
              <a:lnSpc>
                <a:spcPct val="115000"/>
              </a:lnSpc>
            </a:pPr>
            <a:r>
              <a:rPr lang="en-GB" sz="3200" dirty="0">
                <a:latin typeface="+mn-lt"/>
              </a:rPr>
              <a:t>BCUHB spent 5 years in Special Measures and were </a:t>
            </a:r>
            <a:r>
              <a:rPr lang="en-GB" sz="3200" dirty="0">
                <a:effectLst/>
                <a:latin typeface="+mn-lt"/>
                <a:ea typeface="Calibri" panose="020F0502020204030204" pitchFamily="34" charset="0"/>
                <a:cs typeface="Times New Roman" panose="02020603050405020304" pitchFamily="18" charset="0"/>
              </a:rPr>
              <a:t>returned in March 2023 by Welsh Government in relation to the areas of concern set out in a report by Audit Wales…. </a:t>
            </a:r>
          </a:p>
          <a:p>
            <a:pPr>
              <a:lnSpc>
                <a:spcPct val="115000"/>
              </a:lnSpc>
            </a:pPr>
            <a:r>
              <a:rPr lang="en-GB" sz="1100" dirty="0">
                <a:effectLst/>
                <a:latin typeface="+mn-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89616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489215" y="1888590"/>
            <a:ext cx="7757422" cy="7078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a:solidFill>
                  <a:srgbClr val="D04227"/>
                </a:solidFill>
              </a:rPr>
              <a:t>Mental Health</a:t>
            </a:r>
            <a:r>
              <a:rPr lang="en-GB" sz="4000" b="1" dirty="0">
                <a:solidFill>
                  <a:srgbClr val="D04227"/>
                </a:solidFill>
                <a:latin typeface="Arial"/>
                <a:ea typeface="Arial"/>
                <a:cs typeface="Arial"/>
                <a:sym typeface="Arial"/>
              </a:rPr>
              <a:t> Services        </a:t>
            </a:r>
            <a:endParaRPr sz="4000" dirty="0"/>
          </a:p>
        </p:txBody>
      </p:sp>
      <p:sp>
        <p:nvSpPr>
          <p:cNvPr id="154" name="Google Shape;154;p5"/>
          <p:cNvSpPr txBox="1"/>
          <p:nvPr/>
        </p:nvSpPr>
        <p:spPr>
          <a:xfrm>
            <a:off x="1629174" y="1088777"/>
            <a:ext cx="9980624" cy="3416279"/>
          </a:xfrm>
          <a:prstGeom prst="rect">
            <a:avLst/>
          </a:prstGeom>
          <a:noFill/>
          <a:ln>
            <a:noFill/>
          </a:ln>
        </p:spPr>
        <p:txBody>
          <a:bodyPr spcFirstLastPara="1" wrap="square" lIns="91425" tIns="45700" rIns="91425" bIns="45700" anchor="t" anchorCtr="0">
            <a:spAutoFit/>
          </a:bodyPr>
          <a:lstStyle/>
          <a:p>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2400" dirty="0">
              <a:latin typeface="Arial" panose="020B0604020202020204" pitchFamily="34" charset="0"/>
              <a:ea typeface="Calibri" panose="020F0502020204030204" pitchFamily="34" charset="0"/>
              <a:cs typeface="Times New Roman" panose="02020603050405020304" pitchFamily="18" charset="0"/>
            </a:endParaRPr>
          </a:p>
          <a:p>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r>
              <a:rPr lang="en-GB" sz="2400" dirty="0">
                <a:effectLst/>
                <a:latin typeface="Arial" panose="020B0604020202020204" pitchFamily="34" charset="0"/>
                <a:ea typeface="Calibri" panose="020F0502020204030204" pitchFamily="34" charset="0"/>
                <a:cs typeface="Times New Roman" panose="02020603050405020304" pitchFamily="18" charset="0"/>
              </a:rPr>
              <a:t>Mental health services in North Wales continue to under-perform significantly and, once again, form part of the Special Measures framework…….  </a:t>
            </a:r>
          </a:p>
          <a:p>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5882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629174" y="330377"/>
            <a:ext cx="8746467"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GB" sz="4400" b="1" dirty="0">
              <a:solidFill>
                <a:srgbClr val="D04227"/>
              </a:solidFill>
            </a:endParaRPr>
          </a:p>
          <a:p>
            <a:pPr marL="0" marR="0" lvl="0" indent="0" algn="l" rtl="0">
              <a:spcBef>
                <a:spcPts val="0"/>
              </a:spcBef>
              <a:spcAft>
                <a:spcPts val="0"/>
              </a:spcAft>
              <a:buNone/>
            </a:pPr>
            <a:r>
              <a:rPr lang="en-GB" sz="4400" b="1" dirty="0">
                <a:solidFill>
                  <a:srgbClr val="D04227"/>
                </a:solidFill>
              </a:rPr>
              <a:t>Primary Care Services</a:t>
            </a:r>
            <a:endParaRPr sz="4400" dirty="0"/>
          </a:p>
        </p:txBody>
      </p:sp>
      <p:sp>
        <p:nvSpPr>
          <p:cNvPr id="154" name="Google Shape;154;p5"/>
          <p:cNvSpPr txBox="1"/>
          <p:nvPr/>
        </p:nvSpPr>
        <p:spPr>
          <a:xfrm>
            <a:off x="1440910" y="1960645"/>
            <a:ext cx="10603024" cy="2280199"/>
          </a:xfrm>
          <a:prstGeom prst="rect">
            <a:avLst/>
          </a:prstGeom>
          <a:noFill/>
          <a:ln>
            <a:noFill/>
          </a:ln>
        </p:spPr>
        <p:txBody>
          <a:bodyPr spcFirstLastPara="1" wrap="square" lIns="91425" tIns="45700" rIns="91425" bIns="45700" anchor="t" anchorCtr="0">
            <a:spAutoFit/>
          </a:bodyPr>
          <a:lstStyle/>
          <a:p>
            <a:pPr>
              <a:lnSpc>
                <a:spcPct val="115000"/>
              </a:lnSpc>
            </a:pPr>
            <a:endParaRPr lang="en-GB" sz="26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600" dirty="0">
                <a:effectLst/>
                <a:latin typeface="Arial" panose="020B0604020202020204" pitchFamily="34" charset="0"/>
                <a:ea typeface="Calibri" panose="020F0502020204030204" pitchFamily="34" charset="0"/>
                <a:cs typeface="Times New Roman" panose="02020603050405020304" pitchFamily="18" charset="0"/>
              </a:rPr>
              <a:t>In North Wales as elsewhere, patients report difficulty in access to GPs.  </a:t>
            </a:r>
          </a:p>
          <a:p>
            <a:endParaRPr lang="en-GB" sz="105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1050" dirty="0">
                <a:effectLst/>
                <a:latin typeface="Arial" panose="020B0604020202020204" pitchFamily="34" charset="0"/>
                <a:ea typeface="Calibri" panose="020F0502020204030204" pitchFamily="34" charset="0"/>
                <a:cs typeface="Times New Roman" panose="02020603050405020304" pitchFamily="18" charset="0"/>
              </a:rPr>
              <a:t> </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600" dirty="0">
                <a:effectLst/>
                <a:latin typeface="Arial" panose="020B0604020202020204" pitchFamily="34" charset="0"/>
                <a:ea typeface="Calibri" panose="020F0502020204030204" pitchFamily="34" charset="0"/>
                <a:cs typeface="Times New Roman" panose="02020603050405020304" pitchFamily="18" charset="0"/>
              </a:rPr>
              <a:t>Access to NHS dental is virtually impossible in large parts of the area.  </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982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1" name="Google Shape;151;p5"/>
          <p:cNvSpPr/>
          <p:nvPr/>
        </p:nvSpPr>
        <p:spPr>
          <a:xfrm>
            <a:off x="0" y="0"/>
            <a:ext cx="1116783" cy="6886910"/>
          </a:xfrm>
          <a:prstGeom prst="rect">
            <a:avLst/>
          </a:prstGeom>
          <a:solidFill>
            <a:srgbClr val="288174"/>
          </a:solid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1800">
              <a:solidFill>
                <a:schemeClr val="lt1"/>
              </a:solidFill>
              <a:latin typeface="Open Sans SemiBold"/>
              <a:ea typeface="Open Sans SemiBold"/>
              <a:cs typeface="Open Sans SemiBold"/>
              <a:sym typeface="Open Sans SemiBold"/>
            </a:endParaRPr>
          </a:p>
        </p:txBody>
      </p:sp>
      <p:sp>
        <p:nvSpPr>
          <p:cNvPr id="152" name="Google Shape;152;p5"/>
          <p:cNvSpPr txBox="1"/>
          <p:nvPr/>
        </p:nvSpPr>
        <p:spPr>
          <a:xfrm>
            <a:off x="1253353" y="959910"/>
            <a:ext cx="602452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dirty="0">
                <a:solidFill>
                  <a:srgbClr val="D04227"/>
                </a:solidFill>
              </a:rPr>
              <a:t>Waiting Times</a:t>
            </a:r>
            <a:endParaRPr sz="4400" dirty="0"/>
          </a:p>
        </p:txBody>
      </p:sp>
      <p:sp>
        <p:nvSpPr>
          <p:cNvPr id="154" name="Google Shape;154;p5"/>
          <p:cNvSpPr txBox="1"/>
          <p:nvPr/>
        </p:nvSpPr>
        <p:spPr>
          <a:xfrm>
            <a:off x="1253353" y="959910"/>
            <a:ext cx="10510557" cy="3490146"/>
          </a:xfrm>
          <a:prstGeom prst="rect">
            <a:avLst/>
          </a:prstGeom>
          <a:noFill/>
          <a:ln>
            <a:noFill/>
          </a:ln>
        </p:spPr>
        <p:txBody>
          <a:bodyPr spcFirstLastPara="1" wrap="square" lIns="91425" tIns="45700" rIns="91425" bIns="45700" anchor="t" anchorCtr="0">
            <a:spAutoFit/>
          </a:bodyPr>
          <a:lstStyle/>
          <a:p>
            <a:pPr>
              <a:lnSpc>
                <a:spcPct val="115000"/>
              </a:lnSpc>
            </a:pP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endParaRPr lang="en-GB" sz="2400" dirty="0">
              <a:latin typeface="Arial" panose="020B0604020202020204" pitchFamily="34" charset="0"/>
              <a:ea typeface="Calibri" panose="020F0502020204030204" pitchFamily="34" charset="0"/>
              <a:cs typeface="Times New Roman" panose="02020603050405020304" pitchFamily="18" charset="0"/>
            </a:endParaRPr>
          </a:p>
          <a:p>
            <a:pPr>
              <a:lnSpc>
                <a:spcPct val="115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In April we completed our Safe Space events on the effect of long waiting times on patients’ lives.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r>
              <a:rPr lang="en-GB" sz="2400" dirty="0">
                <a:effectLst/>
                <a:latin typeface="Arial" panose="020B0604020202020204" pitchFamily="34" charset="0"/>
                <a:ea typeface="Calibri" panose="020F0502020204030204" pitchFamily="34" charset="0"/>
                <a:cs typeface="Times New Roman" panose="02020603050405020304" pitchFamily="18" charset="0"/>
              </a:rPr>
              <a:t>We heard some distressing stories about the pain and suffering caused by long waits, depression, money and employment difficulties and relationship break-ups……….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23837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TotalTime>
  <Words>2868</Words>
  <Application>Microsoft Office PowerPoint</Application>
  <PresentationFormat>Widescreen</PresentationFormat>
  <Paragraphs>222</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Symbol</vt:lpstr>
      <vt:lpstr>Arial</vt:lpstr>
      <vt:lpstr>Open Sans SemiBold</vt:lpstr>
      <vt:lpstr>Wingdings</vt:lpstr>
      <vt:lpstr>Calibri</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Eaton, Ben (HSS - Quality &amp; Nursing Directorate)</dc:creator>
  <cp:lastModifiedBy>Cerys Jones (CHC - NWCHC)</cp:lastModifiedBy>
  <cp:revision>23</cp:revision>
  <cp:lastPrinted>2023-07-25T12:17:00Z</cp:lastPrinted>
  <dcterms:created xsi:type="dcterms:W3CDTF">2022-12-22T13:58:44Z</dcterms:created>
  <dcterms:modified xsi:type="dcterms:W3CDTF">2023-07-25T13:21:54Z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2023-01-18T15:37:54Z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3805e050-95a8-4ac8-958b-a07b7d202458</vt:lpwstr>
  </property>
  <property fmtid="{D5CDD505-2E9C-101B-9397-08002B2CF9AE}" pid="7" name="MSIP_Label_defa4170-0d19-0005-0004-bc88714345d2_ActionId">
    <vt:lpwstr>50b96e04-278a-4bc9-bdf7-66d68fae5ae4</vt:lpwstr>
  </property>
  <property fmtid="{D5CDD505-2E9C-101B-9397-08002B2CF9AE}" pid="8" name="MSIP_Label_defa4170-0d19-0005-0004-bc88714345d2_ContentBits">
    <vt:lpwstr>0</vt:lpwstr>
  </property>
  <property fmtid="{D5CDD505-2E9C-101B-9397-08002B2CF9AE}" pid="9" name="ContentTypeId">
    <vt:lpwstr>0x010100D6FAC0E2FDB77C47B919860A1EC847DA</vt:lpwstr>
  </property>
</Properties>
</file>